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ans SC" charset="-122" pitchFamily="34"/>
      <p:regular r:id="rId19"/>
    </p:embeddedFont>
    <p:embeddedFont>
      <p:font typeface="Noto Serif SC" charset="-122" pitchFamily="34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lpf-hk.com" TargetMode="External"/><Relationship Id="rId3" Type="http://schemas.openxmlformats.org/officeDocument/2006/relationships/hyperlink" Target="https://wa.me/85292984213" TargetMode="External"/><Relationship Id="rId4" Type="http://schemas.openxmlformats.org/officeDocument/2006/relationships/hyperlink" Target="https://www.cr.gov.hk/tc/legislation/lpf/faq_new.htm" TargetMode="External"/><Relationship Id="rId5" Type="http://schemas.openxmlformats.org/officeDocument/2006/relationships/hyperlink" Target="https://www.sfc.hk/en/Regulatory-functions/Products/Open-ended-fund-companies" TargetMode="External"/><Relationship Id="rId6" Type="http://schemas.openxmlformats.org/officeDocument/2006/relationships/hyperlink" Target="https://www.ird.gov.hk/eng/pdf/dipn61.pdf" TargetMode="External"/><Relationship Id="rId1" Type="http://schemas.openxmlformats.org/officeDocument/2006/relationships/image" Target="../media/image-1-2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text-1"/>
          <p:cNvSpPr/>
          <p:nvPr/>
        </p:nvSpPr>
        <p:spPr>
          <a:xfrm>
            <a:off x="762000" y="952500"/>
            <a:ext cx="1320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CLIENT BRIEFING · HONG KONG LIMITED PARTNERSHIP FUND</a:t>
            </a:r>
            <a:endParaRPr lang="en-US" sz="1400" dirty="0"/>
          </a:p>
        </p:txBody>
      </p:sp>
      <p:sp>
        <p:nvSpPr>
          <p:cNvPr id="3" name="cover-shape-2"/>
          <p:cNvSpPr/>
          <p:nvPr/>
        </p:nvSpPr>
        <p:spPr>
          <a:xfrm>
            <a:off x="762000" y="1714500"/>
            <a:ext cx="1524000" cy="9144"/>
          </a:xfrm>
          <a:prstGeom prst="line">
            <a:avLst/>
          </a:prstGeom>
          <a:ln w="25400">
            <a:solidFill>
              <a:srgbClr val="B48A53"/>
            </a:solidFill>
            <a:prstDash val="solid"/>
          </a:ln>
        </p:spPr>
      </p:sp>
      <p:sp>
        <p:nvSpPr>
          <p:cNvPr id="4" name="cover-text-3"/>
          <p:cNvSpPr/>
          <p:nvPr/>
        </p:nvSpPr>
        <p:spPr>
          <a:xfrm>
            <a:off x="762000" y="2286000"/>
            <a:ext cx="13716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000"/>
              </a:lnSpc>
              <a:buNone/>
            </a:pPr>
            <a:r>
              <a:rPr lang="en-US" altLang="en-US" sz="4800" dirty="0">
                <a:solidFill>
                  <a:srgbClr val="F9F8F3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香港LPF申请注册</a:t>
            </a:r>
            <a:endParaRPr lang="en-US" sz="4800" dirty="0"/>
          </a:p>
          <a:p>
            <a:pPr algn="l" indent="0" marL="0">
              <a:lnSpc>
                <a:spcPts val="6000"/>
              </a:lnSpc>
              <a:buNone/>
            </a:pPr>
            <a:r>
              <a:rPr lang="en-US" altLang="en-US" sz="4800" dirty="0">
                <a:solidFill>
                  <a:srgbClr val="F9F8F3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基金收购与转让</a:t>
            </a:r>
            <a:endParaRPr lang="en-US" sz="4800" dirty="0"/>
          </a:p>
        </p:txBody>
      </p:sp>
      <p:sp>
        <p:nvSpPr>
          <p:cNvPr id="5" name="cover-text-4"/>
          <p:cNvSpPr/>
          <p:nvPr/>
        </p:nvSpPr>
        <p:spPr>
          <a:xfrm>
            <a:off x="762000" y="4635500"/>
            <a:ext cx="1346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先明确交易对象，再决定登记与交割路径。</a:t>
            </a:r>
            <a:endParaRPr lang="en-US" sz="2000" dirty="0"/>
          </a:p>
        </p:txBody>
      </p:sp>
      <p:sp>
        <p:nvSpPr>
          <p:cNvPr id="6" name="cover-text-5"/>
          <p:cNvSpPr/>
          <p:nvPr/>
        </p:nvSpPr>
        <p:spPr>
          <a:xfrm>
            <a:off x="762000" y="5397500"/>
            <a:ext cx="11938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LPF是第637章基金登记制度，不是SFC金融业务牌照。</a:t>
            </a:r>
            <a:endParaRPr lang="en-US" sz="1800" dirty="0"/>
          </a:p>
        </p:txBody>
      </p:sp>
      <p:pic>
        <p:nvPicPr>
          <p:cNvPr id="7" name="cover-image-6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2000" y="6477000"/>
            <a:ext cx="1016000" cy="1016000"/>
          </a:xfrm>
          <a:prstGeom prst="rect">
            <a:avLst/>
          </a:prstGeom>
        </p:spPr>
      </p:pic>
      <p:sp>
        <p:nvSpPr>
          <p:cNvPr id="8" name="cover-text-7"/>
          <p:cNvSpPr/>
          <p:nvPr/>
        </p:nvSpPr>
        <p:spPr>
          <a:xfrm>
            <a:off x="2057400" y="6540500"/>
            <a:ext cx="10287000" cy="11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800" dirty="0"/>
          </a:p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 业务经理 提供专业讲解</a:t>
            </a:r>
            <a:endParaRPr lang="en-US" sz="18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altLang="en-US" sz="14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Rengangyongsheng (Hong Kong) Limited · 2026年10月21日</a:t>
            </a:r>
            <a:endParaRPr lang="en-US" sz="1800" dirty="0"/>
          </a:p>
        </p:txBody>
      </p:sp>
      <p:pic>
        <p:nvPicPr>
          <p:cNvPr id="9" name="cover-image-8" descr="preencoded.png">    </p:cNvPr>
          <p:cNvPicPr>
            <a:picLocks noChangeAspect="1"/>
          </p:cNvPicPr>
          <p:nvPr/>
        </p:nvPicPr>
        <p:blipFill>
          <a:blip r:embed="rId2"/>
          <a:srcRect l="0" r="0" t="12667" b="12667"/>
          <a:stretch/>
        </p:blipFill>
        <p:spPr>
          <a:xfrm>
            <a:off x="13462000" y="6350000"/>
            <a:ext cx="1524000" cy="1524000"/>
          </a:xfrm>
          <a:prstGeom prst="ellipse">
            <a:avLst/>
          </a:prstGeom>
          <a:ln w="12700">
            <a:solidFill>
              <a:srgbClr val="B48A53"/>
            </a:solidFill>
          </a:ln>
        </p:spPr>
      </p:pic>
      <p:sp>
        <p:nvSpPr>
          <p:cNvPr id="10" name="cover-shape-9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11" name="cover-text-10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客户专项版 · lpf-hk.com · 一般资料，不替代个案专业意见</a:t>
            </a:r>
            <a:endParaRPr lang="en-US" sz="1400" dirty="0"/>
          </a:p>
        </p:txBody>
      </p:sp>
      <p:sp>
        <p:nvSpPr>
          <p:cNvPr id="12" name="cover-text-11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01 / 12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cision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新注册还是收购：先定义要取得的结果</a:t>
            </a:r>
            <a:endParaRPr lang="en-US" sz="3200" dirty="0"/>
          </a:p>
        </p:txBody>
      </p:sp>
      <p:sp>
        <p:nvSpPr>
          <p:cNvPr id="3" name="decision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不要先比较“快慢”，先确认资产、控制权与责任承接。</a:t>
            </a:r>
            <a:endParaRPr lang="en-US" sz="1800" dirty="0"/>
          </a:p>
        </p:txBody>
      </p:sp>
      <p:sp>
        <p:nvSpPr>
          <p:cNvPr id="4" name="decision-shape-3"/>
          <p:cNvSpPr/>
          <p:nvPr/>
        </p:nvSpPr>
        <p:spPr>
          <a:xfrm>
            <a:off x="762000" y="2349500"/>
            <a:ext cx="6858000" cy="9144"/>
          </a:xfrm>
          <a:prstGeom prst="line">
            <a:avLst/>
          </a:prstGeom>
          <a:ln w="25400">
            <a:solidFill>
              <a:srgbClr val="B48A53"/>
            </a:solidFill>
            <a:prstDash val="solid"/>
          </a:ln>
        </p:spPr>
      </p:sp>
      <p:sp>
        <p:nvSpPr>
          <p:cNvPr id="5" name="decision-shape-4"/>
          <p:cNvSpPr/>
          <p:nvPr/>
        </p:nvSpPr>
        <p:spPr>
          <a:xfrm>
            <a:off x="8255000" y="2349500"/>
            <a:ext cx="7239000" cy="9144"/>
          </a:xfrm>
          <a:prstGeom prst="line">
            <a:avLst/>
          </a:prstGeom>
          <a:ln w="25400">
            <a:solidFill>
              <a:srgbClr val="B48A53"/>
            </a:solidFill>
            <a:prstDash val="solid"/>
          </a:ln>
        </p:spPr>
      </p:sp>
      <p:sp>
        <p:nvSpPr>
          <p:cNvPr id="6" name="decision-text-5"/>
          <p:cNvSpPr/>
          <p:nvPr/>
        </p:nvSpPr>
        <p:spPr>
          <a:xfrm>
            <a:off x="762000" y="267970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新设LPF：从治理结构开始</a:t>
            </a:r>
            <a:endParaRPr lang="en-US" sz="2000" dirty="0"/>
          </a:p>
        </p:txBody>
      </p:sp>
      <p:sp>
        <p:nvSpPr>
          <p:cNvPr id="7" name="decision-text-6"/>
          <p:cNvSpPr/>
          <p:nvPr/>
        </p:nvSpPr>
        <p:spPr>
          <a:xfrm>
            <a:off x="762000" y="3492500"/>
            <a:ext cx="6540500" cy="260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spcAft>
                <a:spcPts val="15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新策略、新LPA与角色配置；无既有基金的历史包袱。</a:t>
            </a:r>
            <a:endParaRPr lang="en-US" sz="1800" dirty="0"/>
          </a:p>
          <a:p>
            <a:pPr algn="l" indent="0" marL="0">
              <a:lnSpc>
                <a:spcPts val="2880"/>
              </a:lnSpc>
              <a:spcAft>
                <a:spcPts val="15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注册之外仍需建立银行、服务商、AML与审计记录。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通常用LPF1；LPF2与LPF10分别对应特定转换或迁册路径。</a:t>
            </a:r>
            <a:endParaRPr lang="en-US" sz="1800" dirty="0"/>
          </a:p>
        </p:txBody>
      </p:sp>
      <p:sp>
        <p:nvSpPr>
          <p:cNvPr id="8" name="decision-text-7"/>
          <p:cNvSpPr/>
          <p:nvPr/>
        </p:nvSpPr>
        <p:spPr>
          <a:xfrm>
            <a:off x="8255000" y="2679700"/>
            <a:ext cx="7239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收购与转让：先确认交易对象</a:t>
            </a:r>
            <a:endParaRPr lang="en-US" sz="2000" dirty="0"/>
          </a:p>
        </p:txBody>
      </p:sp>
      <p:sp>
        <p:nvSpPr>
          <p:cNvPr id="9" name="decision-text-8"/>
          <p:cNvSpPr/>
          <p:nvPr/>
        </p:nvSpPr>
        <p:spPr>
          <a:xfrm>
            <a:off x="8255000" y="3492500"/>
            <a:ext cx="6858000" cy="260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spcAft>
                <a:spcPts val="15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LP合伙权益、GP公司股权，或LPF层面的GP更换。</a:t>
            </a:r>
            <a:endParaRPr lang="en-US" sz="1800" dirty="0"/>
          </a:p>
          <a:p>
            <a:pPr algn="l" indent="0" marL="0">
              <a:lnSpc>
                <a:spcPts val="2880"/>
              </a:lnSpc>
              <a:spcAft>
                <a:spcPts val="15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合同、银行权限、资产及未结交易须逐项交接。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历史税务、诉讼与投资者同意不会因交易当然消失。</a:t>
            </a:r>
            <a:endParaRPr lang="en-US" sz="1800" dirty="0"/>
          </a:p>
        </p:txBody>
      </p:sp>
      <p:sp>
        <p:nvSpPr>
          <p:cNvPr id="10" name="decision-shape-9"/>
          <p:cNvSpPr/>
          <p:nvPr/>
        </p:nvSpPr>
        <p:spPr>
          <a:xfrm>
            <a:off x="762000" y="6604000"/>
            <a:ext cx="14732000" cy="1143000"/>
          </a:xfrm>
          <a:prstGeom prst="rect">
            <a:avLst/>
          </a:prstGeom>
          <a:solidFill>
            <a:srgbClr val="EEEDEB"/>
          </a:solidFill>
          <a:ln/>
        </p:spPr>
      </p:sp>
      <p:sp>
        <p:nvSpPr>
          <p:cNvPr id="11" name="decision-text-10"/>
          <p:cNvSpPr/>
          <p:nvPr/>
        </p:nvSpPr>
        <p:spPr>
          <a:xfrm>
            <a:off x="1016000" y="6870700"/>
            <a:ext cx="14224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altLang="en-US" sz="1800" b="1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六个事实先行：</a:t>
            </a:r>
            <a:r>
              <a:rPr lang="en-US" altLang="en-US" sz="18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投资策略、投资者、管理地点、资产、既有合同及历史责任。</a:t>
            </a:r>
            <a:endParaRPr lang="en-US" sz="1800" dirty="0"/>
          </a:p>
          <a:p>
            <a:pPr algn="l" indent="0" marL="0">
              <a:lnSpc>
                <a:spcPts val="2520"/>
              </a:lnSpc>
              <a:buNone/>
            </a:pPr>
            <a:r>
              <a:rPr lang="en-US" altLang="en-US" sz="18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三类交易可以组合发生，但不能统称“购买LPF牌照”。</a:t>
            </a:r>
            <a:endParaRPr lang="en-US" sz="1800" dirty="0"/>
          </a:p>
        </p:txBody>
      </p:sp>
      <p:sp>
        <p:nvSpPr>
          <p:cNvPr id="12" name="decision-shape-11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13" name="decision-text-12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来源：CR LPF FAQ；交易实施按LPA及实际合同核实</a:t>
            </a:r>
            <a:endParaRPr lang="en-US" sz="1400" dirty="0"/>
          </a:p>
        </p:txBody>
      </p:sp>
      <p:sp>
        <p:nvSpPr>
          <p:cNvPr id="14" name="decision-text-13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02 / 12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les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四角色分工，金融牌照另作判断</a:t>
            </a:r>
            <a:endParaRPr lang="en-US" sz="3200" dirty="0"/>
          </a:p>
        </p:txBody>
      </p:sp>
      <p:sp>
        <p:nvSpPr>
          <p:cNvPr id="3" name="roles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基金登记、人员资格与香港受规管活动，是三层不同问题。</a:t>
            </a:r>
            <a:endParaRPr lang="en-US" sz="1800" dirty="0"/>
          </a:p>
        </p:txBody>
      </p:sp>
      <p:pic>
        <p:nvPicPr>
          <p:cNvPr id="4" name="roles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2578100"/>
            <a:ext cx="381000" cy="381000"/>
          </a:xfrm>
          <a:prstGeom prst="rect">
            <a:avLst/>
          </a:prstGeom>
        </p:spPr>
      </p:pic>
      <p:sp>
        <p:nvSpPr>
          <p:cNvPr id="5" name="roles-text-4"/>
          <p:cNvSpPr/>
          <p:nvPr/>
        </p:nvSpPr>
        <p:spPr>
          <a:xfrm>
            <a:off x="1346200" y="2540000"/>
            <a:ext cx="603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 · 普通合伙人</a:t>
            </a:r>
            <a:endParaRPr lang="en-US" sz="2000" dirty="0"/>
          </a:p>
        </p:txBody>
      </p:sp>
      <p:sp>
        <p:nvSpPr>
          <p:cNvPr id="6" name="roles-text-5"/>
          <p:cNvSpPr/>
          <p:nvPr/>
        </p:nvSpPr>
        <p:spPr>
          <a:xfrm>
            <a:off x="762000" y="3238500"/>
            <a:ext cx="666750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承担基金管理与控制的最终责任，并确保适当资产保管。特定结构须另设AR；AR与RP不是同一角色。</a:t>
            </a:r>
            <a:endParaRPr lang="en-US" sz="1800" dirty="0"/>
          </a:p>
        </p:txBody>
      </p:sp>
      <p:pic>
        <p:nvPicPr>
          <p:cNvPr id="7" name="roles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0" y="2578100"/>
            <a:ext cx="381000" cy="381000"/>
          </a:xfrm>
          <a:prstGeom prst="rect">
            <a:avLst/>
          </a:prstGeom>
        </p:spPr>
      </p:pic>
      <p:sp>
        <p:nvSpPr>
          <p:cNvPr id="8" name="roles-text-7"/>
          <p:cNvSpPr/>
          <p:nvPr/>
        </p:nvSpPr>
        <p:spPr>
          <a:xfrm>
            <a:off x="9093200" y="2540000"/>
            <a:ext cx="596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 · 有限责任合伙人</a:t>
            </a:r>
            <a:endParaRPr lang="en-US" sz="2000" dirty="0"/>
          </a:p>
        </p:txBody>
      </p:sp>
      <p:sp>
        <p:nvSpPr>
          <p:cNvPr id="9" name="roles-text-8"/>
          <p:cNvSpPr/>
          <p:nvPr/>
        </p:nvSpPr>
        <p:spPr>
          <a:xfrm>
            <a:off x="8509000" y="3238500"/>
            <a:ext cx="673100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按LPA出资、分配、获取信息与退出。有限责任不等于可任意参与管理；须核对附表2安全港。</a:t>
            </a:r>
            <a:endParaRPr lang="en-US" sz="1800" dirty="0"/>
          </a:p>
        </p:txBody>
      </p:sp>
      <p:sp>
        <p:nvSpPr>
          <p:cNvPr id="10" name="roles-shape-9"/>
          <p:cNvSpPr/>
          <p:nvPr/>
        </p:nvSpPr>
        <p:spPr>
          <a:xfrm>
            <a:off x="762000" y="4978400"/>
            <a:ext cx="14732000" cy="9144"/>
          </a:xfrm>
          <a:prstGeom prst="line">
            <a:avLst/>
          </a:prstGeom>
          <a:ln w="12700">
            <a:solidFill>
              <a:srgbClr val="D1D5DB"/>
            </a:solidFill>
            <a:prstDash val="solid"/>
          </a:ln>
        </p:spPr>
      </p:sp>
      <p:pic>
        <p:nvPicPr>
          <p:cNvPr id="11" name="roles-icon-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5397500"/>
            <a:ext cx="381000" cy="381000"/>
          </a:xfrm>
          <a:prstGeom prst="rect">
            <a:avLst/>
          </a:prstGeom>
        </p:spPr>
      </p:pic>
      <p:sp>
        <p:nvSpPr>
          <p:cNvPr id="12" name="roles-text-11"/>
          <p:cNvSpPr/>
          <p:nvPr/>
        </p:nvSpPr>
        <p:spPr>
          <a:xfrm>
            <a:off x="1346200" y="5359400"/>
            <a:ext cx="603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IM · 投资经理</a:t>
            </a:r>
            <a:endParaRPr lang="en-US" sz="2000" dirty="0"/>
          </a:p>
        </p:txBody>
      </p:sp>
      <p:sp>
        <p:nvSpPr>
          <p:cNvPr id="13" name="roles-text-12"/>
          <p:cNvSpPr/>
          <p:nvPr/>
        </p:nvSpPr>
        <p:spPr>
          <a:xfrm>
            <a:off x="762000" y="6070600"/>
            <a:ext cx="66675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执行日常投资管理；香港资产管理等活动须按SFO判断Type 9或其他牌照。转授职能不自动消除责任。</a:t>
            </a:r>
            <a:endParaRPr lang="en-US" sz="1800" dirty="0"/>
          </a:p>
        </p:txBody>
      </p:sp>
      <p:pic>
        <p:nvPicPr>
          <p:cNvPr id="14" name="roles-icon-1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0" y="5397500"/>
            <a:ext cx="381000" cy="381000"/>
          </a:xfrm>
          <a:prstGeom prst="rect">
            <a:avLst/>
          </a:prstGeom>
        </p:spPr>
      </p:pic>
      <p:sp>
        <p:nvSpPr>
          <p:cNvPr id="15" name="roles-text-14"/>
          <p:cNvSpPr/>
          <p:nvPr/>
        </p:nvSpPr>
        <p:spPr>
          <a:xfrm>
            <a:off x="9093200" y="5359400"/>
            <a:ext cx="596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RP · 反洗钱负责人</a:t>
            </a:r>
            <a:endParaRPr lang="en-US" sz="2000" dirty="0"/>
          </a:p>
        </p:txBody>
      </p:sp>
      <p:sp>
        <p:nvSpPr>
          <p:cNvPr id="16" name="roles-text-15"/>
          <p:cNvSpPr/>
          <p:nvPr/>
        </p:nvSpPr>
        <p:spPr>
          <a:xfrm>
            <a:off x="8509000" y="6070600"/>
            <a:ext cx="6731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执行第615章附表2措施。资格包括认可机构、持牌法团、会计或法律专业人士；GP符合资格才可兼任。</a:t>
            </a:r>
            <a:endParaRPr lang="en-US" sz="1800" dirty="0"/>
          </a:p>
        </p:txBody>
      </p:sp>
      <p:sp>
        <p:nvSpPr>
          <p:cNvPr id="17" name="roles-shape-16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18" name="roles-text-17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来源：CR LPF FAQ；SFC受规管活动及牌照判断资料</a:t>
            </a:r>
            <a:endParaRPr lang="en-US" sz="1400" dirty="0"/>
          </a:p>
        </p:txBody>
      </p:sp>
      <p:sp>
        <p:nvSpPr>
          <p:cNvPr id="19" name="roles-text-18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03 / 12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gistration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新注册七节点：事实与文件驱动</a:t>
            </a:r>
            <a:endParaRPr lang="en-US" sz="3200" dirty="0"/>
          </a:p>
        </p:txBody>
      </p:sp>
      <p:sp>
        <p:nvSpPr>
          <p:cNvPr id="3" name="registration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登记证只是起点；法律文件、授权与持续履责同步建立。</a:t>
            </a:r>
            <a:endParaRPr lang="en-US" sz="1800" dirty="0"/>
          </a:p>
        </p:txBody>
      </p:sp>
      <p:sp>
        <p:nvSpPr>
          <p:cNvPr id="4" name="registration-shape-3"/>
          <p:cNvSpPr/>
          <p:nvPr/>
        </p:nvSpPr>
        <p:spPr>
          <a:xfrm>
            <a:off x="1270000" y="2768600"/>
            <a:ext cx="9144" cy="4533900"/>
          </a:xfrm>
          <a:prstGeom prst="line">
            <a:avLst/>
          </a:prstGeom>
          <a:ln w="25400">
            <a:solidFill>
              <a:srgbClr val="B48A53"/>
            </a:solidFill>
            <a:prstDash val="solid"/>
          </a:ln>
        </p:spPr>
      </p:sp>
      <p:sp>
        <p:nvSpPr>
          <p:cNvPr id="5" name="registration-text-4"/>
          <p:cNvSpPr/>
          <p:nvPr/>
        </p:nvSpPr>
        <p:spPr>
          <a:xfrm>
            <a:off x="762000" y="2552700"/>
            <a:ext cx="889000" cy="406400"/>
          </a:xfrm>
          <a:prstGeom prst="rect">
            <a:avLst/>
          </a:prstGeom>
          <a:solidFill>
            <a:srgbClr val="F9F8F3"/>
          </a:solidFill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registration-text-5"/>
          <p:cNvSpPr/>
          <p:nvPr/>
        </p:nvSpPr>
        <p:spPr>
          <a:xfrm>
            <a:off x="2006600" y="2565400"/>
            <a:ext cx="134874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策略与活动：</a:t>
            </a: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确认资产、投资者、发行方式及香港管理活动。</a:t>
            </a:r>
            <a:endParaRPr lang="en-US" sz="1800" dirty="0"/>
          </a:p>
        </p:txBody>
      </p:sp>
      <p:sp>
        <p:nvSpPr>
          <p:cNvPr id="7" name="registration-text-6"/>
          <p:cNvSpPr/>
          <p:nvPr/>
        </p:nvSpPr>
        <p:spPr>
          <a:xfrm>
            <a:off x="762000" y="3251200"/>
            <a:ext cx="889000" cy="406400"/>
          </a:xfrm>
          <a:prstGeom prst="rect">
            <a:avLst/>
          </a:prstGeom>
          <a:solidFill>
            <a:srgbClr val="F9F8F3"/>
          </a:solidFill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</a:t>
            </a:r>
            <a:endParaRPr lang="en-US" sz="2000" dirty="0"/>
          </a:p>
        </p:txBody>
      </p:sp>
      <p:sp>
        <p:nvSpPr>
          <p:cNvPr id="8" name="registration-text-7"/>
          <p:cNvSpPr/>
          <p:nvPr/>
        </p:nvSpPr>
        <p:spPr>
          <a:xfrm>
            <a:off x="2006600" y="3263900"/>
            <a:ext cx="134874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名称与资格：</a:t>
            </a: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香港注册办事处、一名GP及至少一名LP。</a:t>
            </a:r>
            <a:endParaRPr lang="en-US" sz="1800" dirty="0"/>
          </a:p>
        </p:txBody>
      </p:sp>
      <p:sp>
        <p:nvSpPr>
          <p:cNvPr id="9" name="registration-text-8"/>
          <p:cNvSpPr/>
          <p:nvPr/>
        </p:nvSpPr>
        <p:spPr>
          <a:xfrm>
            <a:off x="762000" y="3949700"/>
            <a:ext cx="889000" cy="406400"/>
          </a:xfrm>
          <a:prstGeom prst="rect">
            <a:avLst/>
          </a:prstGeom>
          <a:solidFill>
            <a:srgbClr val="F9F8F3"/>
          </a:solidFill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registration-text-9"/>
          <p:cNvSpPr/>
          <p:nvPr/>
        </p:nvSpPr>
        <p:spPr>
          <a:xfrm>
            <a:off x="2006600" y="3962400"/>
            <a:ext cx="134874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治理与授权：</a:t>
            </a: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LPA、IM、RP / AR、资产保管及签署权限。</a:t>
            </a:r>
            <a:endParaRPr lang="en-US" sz="1800" dirty="0"/>
          </a:p>
        </p:txBody>
      </p:sp>
      <p:sp>
        <p:nvSpPr>
          <p:cNvPr id="11" name="registration-text-10"/>
          <p:cNvSpPr/>
          <p:nvPr/>
        </p:nvSpPr>
        <p:spPr>
          <a:xfrm>
            <a:off x="762000" y="4648200"/>
            <a:ext cx="889000" cy="406400"/>
          </a:xfrm>
          <a:prstGeom prst="rect">
            <a:avLst/>
          </a:prstGeom>
          <a:solidFill>
            <a:srgbClr val="F9F8F3"/>
          </a:solidFill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</a:t>
            </a:r>
            <a:endParaRPr lang="en-US" sz="2000" dirty="0"/>
          </a:p>
        </p:txBody>
      </p:sp>
      <p:sp>
        <p:nvSpPr>
          <p:cNvPr id="12" name="registration-text-11"/>
          <p:cNvSpPr/>
          <p:nvPr/>
        </p:nvSpPr>
        <p:spPr>
          <a:xfrm>
            <a:off x="2006600" y="4660900"/>
            <a:ext cx="134874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选择路径：</a:t>
            </a: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LPF1新设、LPF2指明基金、LPF10非香港基金。</a:t>
            </a:r>
            <a:endParaRPr lang="en-US" sz="1800" dirty="0"/>
          </a:p>
        </p:txBody>
      </p:sp>
      <p:sp>
        <p:nvSpPr>
          <p:cNvPr id="13" name="registration-text-12"/>
          <p:cNvSpPr/>
          <p:nvPr/>
        </p:nvSpPr>
        <p:spPr>
          <a:xfrm>
            <a:off x="762000" y="5346700"/>
            <a:ext cx="889000" cy="406400"/>
          </a:xfrm>
          <a:prstGeom prst="rect">
            <a:avLst/>
          </a:prstGeom>
          <a:solidFill>
            <a:srgbClr val="F9F8F3"/>
          </a:solidFill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</a:t>
            </a:r>
            <a:endParaRPr lang="en-US" sz="2000" dirty="0"/>
          </a:p>
        </p:txBody>
      </p:sp>
      <p:sp>
        <p:nvSpPr>
          <p:cNvPr id="14" name="registration-text-13"/>
          <p:cNvSpPr/>
          <p:nvPr/>
        </p:nvSpPr>
        <p:spPr>
          <a:xfrm>
            <a:off x="2006600" y="5359400"/>
            <a:ext cx="134874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正式呈交：</a:t>
            </a: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按各路径规则确认呈交人，交IRBR4及适用费用。</a:t>
            </a:r>
            <a:endParaRPr lang="en-US" sz="1800" dirty="0"/>
          </a:p>
        </p:txBody>
      </p:sp>
      <p:sp>
        <p:nvSpPr>
          <p:cNvPr id="15" name="registration-text-14"/>
          <p:cNvSpPr/>
          <p:nvPr/>
        </p:nvSpPr>
        <p:spPr>
          <a:xfrm>
            <a:off x="762000" y="6045200"/>
            <a:ext cx="889000" cy="406400"/>
          </a:xfrm>
          <a:prstGeom prst="rect">
            <a:avLst/>
          </a:prstGeom>
          <a:solidFill>
            <a:srgbClr val="F9F8F3"/>
          </a:solidFill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</a:t>
            </a:r>
            <a:endParaRPr lang="en-US" sz="2000" dirty="0"/>
          </a:p>
        </p:txBody>
      </p:sp>
      <p:sp>
        <p:nvSpPr>
          <p:cNvPr id="16" name="registration-text-15"/>
          <p:cNvSpPr/>
          <p:nvPr/>
        </p:nvSpPr>
        <p:spPr>
          <a:xfrm>
            <a:off x="2006600" y="6057900"/>
            <a:ext cx="134874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审查出证：</a:t>
            </a: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CR注册证明书及适用商业登记证；处理时间非保证。</a:t>
            </a:r>
            <a:endParaRPr lang="en-US" sz="1800" dirty="0"/>
          </a:p>
        </p:txBody>
      </p:sp>
      <p:sp>
        <p:nvSpPr>
          <p:cNvPr id="17" name="registration-text-16"/>
          <p:cNvSpPr/>
          <p:nvPr/>
        </p:nvSpPr>
        <p:spPr>
          <a:xfrm>
            <a:off x="762000" y="6743700"/>
            <a:ext cx="889000" cy="406400"/>
          </a:xfrm>
          <a:prstGeom prst="rect">
            <a:avLst/>
          </a:prstGeom>
          <a:solidFill>
            <a:srgbClr val="F9F8F3"/>
          </a:solidFill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</a:t>
            </a:r>
            <a:endParaRPr lang="en-US" sz="2000" dirty="0"/>
          </a:p>
        </p:txBody>
      </p:sp>
      <p:sp>
        <p:nvSpPr>
          <p:cNvPr id="18" name="registration-text-17"/>
          <p:cNvSpPr/>
          <p:nvPr/>
        </p:nvSpPr>
        <p:spPr>
          <a:xfrm>
            <a:off x="2006600" y="6756400"/>
            <a:ext cx="134874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运营日历：</a:t>
            </a: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周年、事件变更、税务、AML及记录保存。</a:t>
            </a:r>
            <a:endParaRPr lang="en-US" sz="1800" dirty="0"/>
          </a:p>
        </p:txBody>
      </p:sp>
      <p:sp>
        <p:nvSpPr>
          <p:cNvPr id="19" name="registration-text-18"/>
          <p:cNvSpPr/>
          <p:nvPr/>
        </p:nvSpPr>
        <p:spPr>
          <a:xfrm>
            <a:off x="762000" y="7670800"/>
            <a:ext cx="14732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LPF1与LPF10须香港律师行或律师代表建议GP呈交；LPF2按指明基金规则另核实。</a:t>
            </a:r>
            <a:endParaRPr lang="en-US" sz="1400" dirty="0"/>
          </a:p>
        </p:txBody>
      </p:sp>
      <p:sp>
        <p:nvSpPr>
          <p:cNvPr id="20" name="registration-shape-19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21" name="registration-text-20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来源：CR LPF FAQ与指定表格；IRBR4同步商业登记规则</a:t>
            </a:r>
            <a:endParaRPr lang="en-US" sz="1400" dirty="0"/>
          </a:p>
        </p:txBody>
      </p:sp>
      <p:sp>
        <p:nvSpPr>
          <p:cNvPr id="22" name="registration-text-21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04 / 12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sts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费用、文件与时间：分清三类成本</a:t>
            </a:r>
            <a:endParaRPr lang="en-US" sz="3200" dirty="0"/>
          </a:p>
        </p:txBody>
      </p:sp>
      <p:sp>
        <p:nvSpPr>
          <p:cNvPr id="3" name="costs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政府登记费、商业登记费与专业服务费不可混成一个“牌照价格”。</a:t>
            </a:r>
            <a:endParaRPr lang="en-US" sz="1800" dirty="0"/>
          </a:p>
        </p:txBody>
      </p:sp>
      <p:graphicFrame>
        <p:nvGraphicFramePr>
          <p:cNvPr id="6" name="cost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438400"/>
          <a:ext cx="14732000" cy="4064000"/>
        </p:xfrm>
        <a:graphic>
          <a:graphicData uri="http://schemas.openxmlformats.org/drawingml/2006/table">
            <a:tbl>
              <a:tblPr/>
              <a:tblGrid>
                <a:gridCol w="3683000"/>
                <a:gridCol w="3683000"/>
                <a:gridCol w="7366000"/>
              </a:tblGrid>
              <a:tr h="609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事项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参考金额 / 时限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核对重点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LPF1 / 2 / 10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B48A53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HK$3,034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HK$2,555注册费 + HK$479不可退申请费；不含商业登记。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商业登记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另计费用及征费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2026/27参考：一年HK$2,350；三年HK$6,170，以申请日费表为准。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LPF5周年申报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HK$105正常费用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每个注册周年日后42日内；LPF6不是周年申报表。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通常出证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第4个工作日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仅为通常处理表述；补件、专业准备与银行开户另计。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osts-text-4"/>
          <p:cNvSpPr/>
          <p:nvPr/>
        </p:nvSpPr>
        <p:spPr>
          <a:xfrm>
            <a:off x="762000" y="69088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LPA无需呈交CR，但不可忽略。</a:t>
            </a:r>
            <a:endParaRPr lang="en-US" sz="1800" dirty="0"/>
          </a:p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它决定出资、资本调用、分配、转让及退出。</a:t>
            </a:r>
            <a:endParaRPr lang="en-US" sz="1800" dirty="0"/>
          </a:p>
        </p:txBody>
      </p:sp>
      <p:sp>
        <p:nvSpPr>
          <p:cNvPr id="4" name="costs-text-5"/>
          <p:cNvSpPr/>
          <p:nvPr/>
        </p:nvSpPr>
        <p:spPr>
          <a:xfrm>
            <a:off x="8382000" y="69088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b="1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专业服务单独确定范围。</a:t>
            </a:r>
            <a:endParaRPr lang="en-US" sz="1800" dirty="0"/>
          </a:p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法律、税务、IM、RP、审计与尽调按实际工作报价。</a:t>
            </a:r>
            <a:endParaRPr lang="en-US" sz="1800" dirty="0"/>
          </a:p>
        </p:txBody>
      </p:sp>
      <p:sp>
        <p:nvSpPr>
          <p:cNvPr id="7" name="costs-shape-6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8" name="costs-text-7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来源：CR指定表格与FAQ；IRD商业登记费表 · 核实2026-10-21</a:t>
            </a:r>
            <a:endParaRPr lang="en-US" sz="1400" dirty="0"/>
          </a:p>
        </p:txBody>
      </p:sp>
      <p:sp>
        <p:nvSpPr>
          <p:cNvPr id="9" name="costs-text-8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05 / 12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ths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三条交易路径，三个不同对象</a:t>
            </a:r>
            <a:endParaRPr lang="en-US" sz="3200" dirty="0"/>
          </a:p>
        </p:txBody>
      </p:sp>
      <p:sp>
        <p:nvSpPr>
          <p:cNvPr id="3" name="paths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先写清“买什么”和“谁继续负责”，才谈估值与交割。</a:t>
            </a:r>
            <a:endParaRPr lang="en-US" sz="1800" dirty="0"/>
          </a:p>
        </p:txBody>
      </p:sp>
      <p:sp>
        <p:nvSpPr>
          <p:cNvPr id="4" name="paths-shape-3"/>
          <p:cNvSpPr/>
          <p:nvPr/>
        </p:nvSpPr>
        <p:spPr>
          <a:xfrm>
            <a:off x="762000" y="2514600"/>
            <a:ext cx="4445000" cy="9144"/>
          </a:xfrm>
          <a:prstGeom prst="line">
            <a:avLst/>
          </a:prstGeom>
          <a:ln w="25400">
            <a:solidFill>
              <a:srgbClr val="B48A53"/>
            </a:solidFill>
            <a:prstDash val="solid"/>
          </a:ln>
        </p:spPr>
      </p:sp>
      <p:sp>
        <p:nvSpPr>
          <p:cNvPr id="5" name="paths-shape-4"/>
          <p:cNvSpPr/>
          <p:nvPr/>
        </p:nvSpPr>
        <p:spPr>
          <a:xfrm>
            <a:off x="5905500" y="2514600"/>
            <a:ext cx="4445000" cy="9144"/>
          </a:xfrm>
          <a:prstGeom prst="line">
            <a:avLst/>
          </a:prstGeom>
          <a:ln w="25400">
            <a:solidFill>
              <a:srgbClr val="B48A53"/>
            </a:solidFill>
            <a:prstDash val="solid"/>
          </a:ln>
        </p:spPr>
      </p:sp>
      <p:sp>
        <p:nvSpPr>
          <p:cNvPr id="6" name="paths-shape-5"/>
          <p:cNvSpPr/>
          <p:nvPr/>
        </p:nvSpPr>
        <p:spPr>
          <a:xfrm>
            <a:off x="11049000" y="2514600"/>
            <a:ext cx="4445000" cy="9144"/>
          </a:xfrm>
          <a:prstGeom prst="line">
            <a:avLst/>
          </a:prstGeom>
          <a:ln w="25400">
            <a:solidFill>
              <a:srgbClr val="B48A53"/>
            </a:solidFill>
            <a:prstDash val="solid"/>
          </a:ln>
        </p:spPr>
      </p:sp>
      <p:sp>
        <p:nvSpPr>
          <p:cNvPr id="7" name="paths-text-6"/>
          <p:cNvSpPr/>
          <p:nvPr/>
        </p:nvSpPr>
        <p:spPr>
          <a:xfrm>
            <a:off x="762000" y="2857500"/>
            <a:ext cx="444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· LP权益转让</a:t>
            </a:r>
            <a:endParaRPr lang="en-US" sz="2000" dirty="0"/>
          </a:p>
        </p:txBody>
      </p:sp>
      <p:sp>
        <p:nvSpPr>
          <p:cNvPr id="8" name="paths-text-7"/>
          <p:cNvSpPr/>
          <p:nvPr/>
        </p:nvSpPr>
        <p:spPr>
          <a:xfrm>
            <a:off x="762000" y="3644900"/>
            <a:ext cx="4445000" cy="2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spcAft>
                <a:spcPts val="19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对象：LPA下的合伙权益。</a:t>
            </a:r>
            <a:endParaRPr lang="en-US" sz="1800" dirty="0"/>
          </a:p>
          <a:p>
            <a:pPr algn="l" indent="0" marL="0">
              <a:lnSpc>
                <a:spcPts val="2880"/>
              </a:lnSpc>
              <a:spcAft>
                <a:spcPts val="19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核对同意、CDD / UBO、未缴承诺、名册及税务。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不自动更换GP、IM或RP，也不当然释放历史责任。</a:t>
            </a:r>
            <a:endParaRPr lang="en-US" sz="1800" dirty="0"/>
          </a:p>
        </p:txBody>
      </p:sp>
      <p:sp>
        <p:nvSpPr>
          <p:cNvPr id="9" name="paths-text-8"/>
          <p:cNvSpPr/>
          <p:nvPr/>
        </p:nvSpPr>
        <p:spPr>
          <a:xfrm>
            <a:off x="5905500" y="2857500"/>
            <a:ext cx="444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· GP公司股权</a:t>
            </a:r>
            <a:endParaRPr lang="en-US" sz="2000" dirty="0"/>
          </a:p>
        </p:txBody>
      </p:sp>
      <p:sp>
        <p:nvSpPr>
          <p:cNvPr id="10" name="paths-text-9"/>
          <p:cNvSpPr/>
          <p:nvPr/>
        </p:nvSpPr>
        <p:spPr>
          <a:xfrm>
            <a:off x="5905500" y="3644900"/>
            <a:ext cx="4445000" cy="2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spcAft>
                <a:spcPts val="19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对象：持有GP实体的股份。</a:t>
            </a:r>
            <a:endParaRPr lang="en-US" sz="1800" dirty="0"/>
          </a:p>
          <a:p>
            <a:pPr algn="l" indent="0" marL="0">
              <a:lnSpc>
                <a:spcPts val="2880"/>
              </a:lnSpc>
              <a:spcAft>
                <a:spcPts val="19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核对公司控制权、董事、银行签署、合同及印花税。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GP公司的股东变化，不等于LPF法定GP已更换。</a:t>
            </a:r>
            <a:endParaRPr lang="en-US" sz="1800" dirty="0"/>
          </a:p>
        </p:txBody>
      </p:sp>
      <p:sp>
        <p:nvSpPr>
          <p:cNvPr id="11" name="paths-text-10"/>
          <p:cNvSpPr/>
          <p:nvPr/>
        </p:nvSpPr>
        <p:spPr>
          <a:xfrm>
            <a:off x="11049000" y="2857500"/>
            <a:ext cx="4445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· LPF层面GP更换</a:t>
            </a:r>
            <a:endParaRPr lang="en-US" sz="2000" dirty="0"/>
          </a:p>
        </p:txBody>
      </p:sp>
      <p:sp>
        <p:nvSpPr>
          <p:cNvPr id="12" name="paths-text-11"/>
          <p:cNvSpPr/>
          <p:nvPr/>
        </p:nvSpPr>
        <p:spPr>
          <a:xfrm>
            <a:off x="11049000" y="3644900"/>
            <a:ext cx="4445000" cy="2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spcAft>
                <a:spcPts val="19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对象：基金登记角色与管理控制。</a:t>
            </a:r>
            <a:endParaRPr lang="en-US" sz="1800" dirty="0"/>
          </a:p>
          <a:p>
            <a:pPr algn="l" indent="0" marL="0">
              <a:lnSpc>
                <a:spcPts val="2880"/>
              </a:lnSpc>
              <a:spcAft>
                <a:spcPts val="1900"/>
              </a:spcAft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核对退出、免职、新GP、CR事件通知及投资者同意。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银行、服务商与未结交易需要重新确认承接安排。</a:t>
            </a:r>
            <a:endParaRPr lang="en-US" sz="1800" dirty="0"/>
          </a:p>
        </p:txBody>
      </p:sp>
      <p:sp>
        <p:nvSpPr>
          <p:cNvPr id="13" name="paths-text-12"/>
          <p:cNvSpPr/>
          <p:nvPr/>
        </p:nvSpPr>
        <p:spPr>
          <a:xfrm>
            <a:off x="762000" y="7086600"/>
            <a:ext cx="14732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三层可以单独或组合发生，但没有一种等同于购买SFC牌照。</a:t>
            </a:r>
            <a:endParaRPr lang="en-US" sz="2000" dirty="0"/>
          </a:p>
        </p:txBody>
      </p:sp>
      <p:sp>
        <p:nvSpPr>
          <p:cNvPr id="14" name="paths-shape-13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15" name="paths-text-14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来源：CR角色变更FAQ；具体交易以LPA、公司文件及专业意见为准</a:t>
            </a:r>
            <a:endParaRPr lang="en-US" sz="1400" dirty="0"/>
          </a:p>
        </p:txBody>
      </p:sp>
      <p:sp>
        <p:nvSpPr>
          <p:cNvPr id="16" name="paths-text-15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06 / 12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ligence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收购尽调六模块：先看历史，再谈交割</a:t>
            </a:r>
            <a:endParaRPr lang="en-US" sz="3200" dirty="0"/>
          </a:p>
        </p:txBody>
      </p:sp>
      <p:sp>
        <p:nvSpPr>
          <p:cNvPr id="3" name="diligence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关键文件缺失，列为风险、价格调整或交割前条件，不以口头保证代替证据。</a:t>
            </a:r>
            <a:endParaRPr lang="en-US" sz="1800" dirty="0"/>
          </a:p>
        </p:txBody>
      </p:sp>
      <p:pic>
        <p:nvPicPr>
          <p:cNvPr id="4" name="diligence-icon-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2540000"/>
            <a:ext cx="355600" cy="355600"/>
          </a:xfrm>
          <a:prstGeom prst="rect">
            <a:avLst/>
          </a:prstGeom>
        </p:spPr>
      </p:pic>
      <p:sp>
        <p:nvSpPr>
          <p:cNvPr id="5" name="diligence-text-4"/>
          <p:cNvSpPr/>
          <p:nvPr/>
        </p:nvSpPr>
        <p:spPr>
          <a:xfrm>
            <a:off x="1270000" y="25019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法律与LPA</a:t>
            </a:r>
            <a:endParaRPr lang="en-US" sz="2000" dirty="0"/>
          </a:p>
        </p:txBody>
      </p:sp>
      <p:sp>
        <p:nvSpPr>
          <p:cNvPr id="6" name="diligence-text-5"/>
          <p:cNvSpPr/>
          <p:nvPr/>
        </p:nvSpPr>
        <p:spPr>
          <a:xfrm>
            <a:off x="762000" y="3175000"/>
            <a:ext cx="438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转让限制、控制变更、GP更换、赔偿、退出、争议及投资者同意。</a:t>
            </a:r>
            <a:endParaRPr lang="en-US" sz="1800" dirty="0"/>
          </a:p>
        </p:txBody>
      </p:sp>
      <p:pic>
        <p:nvPicPr>
          <p:cNvPr id="7" name="diligence-icon-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0" y="2540000"/>
            <a:ext cx="355600" cy="355600"/>
          </a:xfrm>
          <a:prstGeom prst="rect">
            <a:avLst/>
          </a:prstGeom>
        </p:spPr>
      </p:pic>
      <p:sp>
        <p:nvSpPr>
          <p:cNvPr id="8" name="diligence-text-7"/>
          <p:cNvSpPr/>
          <p:nvPr/>
        </p:nvSpPr>
        <p:spPr>
          <a:xfrm>
            <a:off x="6413500" y="25019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监管与牌照</a:t>
            </a:r>
            <a:endParaRPr lang="en-US" sz="2000" dirty="0"/>
          </a:p>
        </p:txBody>
      </p:sp>
      <p:sp>
        <p:nvSpPr>
          <p:cNvPr id="9" name="diligence-text-8"/>
          <p:cNvSpPr/>
          <p:nvPr/>
        </p:nvSpPr>
        <p:spPr>
          <a:xfrm>
            <a:off x="5905500" y="3175000"/>
            <a:ext cx="438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香港活动、Type 9、发行方式、销售、托管与服务商适格性。</a:t>
            </a:r>
            <a:endParaRPr lang="en-US" sz="1800" dirty="0"/>
          </a:p>
        </p:txBody>
      </p:sp>
      <p:pic>
        <p:nvPicPr>
          <p:cNvPr id="10" name="diligence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2540000"/>
            <a:ext cx="355600" cy="355600"/>
          </a:xfrm>
          <a:prstGeom prst="rect">
            <a:avLst/>
          </a:prstGeom>
        </p:spPr>
      </p:pic>
      <p:sp>
        <p:nvSpPr>
          <p:cNvPr id="11" name="diligence-text-10"/>
          <p:cNvSpPr/>
          <p:nvPr/>
        </p:nvSpPr>
        <p:spPr>
          <a:xfrm>
            <a:off x="11557000" y="2501900"/>
            <a:ext cx="3937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AML与UBO</a:t>
            </a:r>
            <a:endParaRPr lang="en-US" sz="2000" dirty="0"/>
          </a:p>
        </p:txBody>
      </p:sp>
      <p:sp>
        <p:nvSpPr>
          <p:cNvPr id="12" name="diligence-text-11"/>
          <p:cNvSpPr/>
          <p:nvPr/>
        </p:nvSpPr>
        <p:spPr>
          <a:xfrm>
            <a:off x="11049000" y="3175000"/>
            <a:ext cx="438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RP、CDD档案、控权人、制裁、警报处理与资料完整度。</a:t>
            </a:r>
            <a:endParaRPr lang="en-US" sz="1800" dirty="0"/>
          </a:p>
        </p:txBody>
      </p:sp>
      <p:sp>
        <p:nvSpPr>
          <p:cNvPr id="13" name="diligence-shape-12"/>
          <p:cNvSpPr/>
          <p:nvPr/>
        </p:nvSpPr>
        <p:spPr>
          <a:xfrm>
            <a:off x="762000" y="4889500"/>
            <a:ext cx="14732000" cy="9144"/>
          </a:xfrm>
          <a:prstGeom prst="line">
            <a:avLst/>
          </a:prstGeom>
          <a:ln w="12700">
            <a:solidFill>
              <a:srgbClr val="D1D5DB"/>
            </a:solidFill>
            <a:prstDash val="solid"/>
          </a:ln>
        </p:spPr>
      </p:sp>
      <p:pic>
        <p:nvPicPr>
          <p:cNvPr id="14" name="diligence-icon-1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384800"/>
            <a:ext cx="355600" cy="355600"/>
          </a:xfrm>
          <a:prstGeom prst="rect">
            <a:avLst/>
          </a:prstGeom>
        </p:spPr>
      </p:pic>
      <p:sp>
        <p:nvSpPr>
          <p:cNvPr id="15" name="diligence-text-14"/>
          <p:cNvSpPr/>
          <p:nvPr/>
        </p:nvSpPr>
        <p:spPr>
          <a:xfrm>
            <a:off x="1270000" y="53467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财务与税务</a:t>
            </a:r>
            <a:endParaRPr lang="en-US" sz="2000" dirty="0"/>
          </a:p>
        </p:txBody>
      </p:sp>
      <p:sp>
        <p:nvSpPr>
          <p:cNvPr id="16" name="diligence-text-15"/>
          <p:cNvSpPr/>
          <p:nvPr/>
        </p:nvSpPr>
        <p:spPr>
          <a:xfrm>
            <a:off x="762000" y="6019800"/>
            <a:ext cx="438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报表、资本调用、分配、UFE、carry、FSIE / AEOI与印花税。</a:t>
            </a:r>
            <a:endParaRPr lang="en-US" sz="1800" dirty="0"/>
          </a:p>
        </p:txBody>
      </p:sp>
      <p:pic>
        <p:nvPicPr>
          <p:cNvPr id="17" name="diligence-icon-16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5500" y="5384800"/>
            <a:ext cx="355600" cy="355600"/>
          </a:xfrm>
          <a:prstGeom prst="rect">
            <a:avLst/>
          </a:prstGeom>
        </p:spPr>
      </p:pic>
      <p:sp>
        <p:nvSpPr>
          <p:cNvPr id="18" name="diligence-text-17"/>
          <p:cNvSpPr/>
          <p:nvPr/>
        </p:nvSpPr>
        <p:spPr>
          <a:xfrm>
            <a:off x="6413500" y="5346700"/>
            <a:ext cx="406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合同与资产</a:t>
            </a:r>
            <a:endParaRPr lang="en-US" sz="2000" dirty="0"/>
          </a:p>
        </p:txBody>
      </p:sp>
      <p:sp>
        <p:nvSpPr>
          <p:cNvPr id="19" name="diligence-text-18"/>
          <p:cNvSpPr/>
          <p:nvPr/>
        </p:nvSpPr>
        <p:spPr>
          <a:xfrm>
            <a:off x="5905500" y="6019800"/>
            <a:ext cx="438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银行、经纪、托管、行政、融资、底层资产与未结交易。</a:t>
            </a:r>
            <a:endParaRPr lang="en-US" sz="1800" dirty="0"/>
          </a:p>
        </p:txBody>
      </p:sp>
      <p:pic>
        <p:nvPicPr>
          <p:cNvPr id="20" name="diligence-icon-19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9000" y="5384800"/>
            <a:ext cx="355600" cy="355600"/>
          </a:xfrm>
          <a:prstGeom prst="rect">
            <a:avLst/>
          </a:prstGeom>
        </p:spPr>
      </p:pic>
      <p:sp>
        <p:nvSpPr>
          <p:cNvPr id="21" name="diligence-text-20"/>
          <p:cNvSpPr/>
          <p:nvPr/>
        </p:nvSpPr>
        <p:spPr>
          <a:xfrm>
            <a:off x="11557000" y="5346700"/>
            <a:ext cx="3937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运营与诉讼</a:t>
            </a:r>
            <a:endParaRPr lang="en-US" sz="2000" dirty="0"/>
          </a:p>
        </p:txBody>
      </p:sp>
      <p:sp>
        <p:nvSpPr>
          <p:cNvPr id="22" name="diligence-text-21"/>
          <p:cNvSpPr/>
          <p:nvPr/>
        </p:nvSpPr>
        <p:spPr>
          <a:xfrm>
            <a:off x="11049000" y="6019800"/>
            <a:ext cx="4381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记录地点、权限、审计、申报、人员交接、索赔与历史义务。</a:t>
            </a:r>
            <a:endParaRPr lang="en-US" sz="1800" dirty="0"/>
          </a:p>
        </p:txBody>
      </p:sp>
      <p:sp>
        <p:nvSpPr>
          <p:cNvPr id="23" name="diligence-shape-22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24" name="diligence-text-23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实务尽调框架；范围按交易对象、LPA及实际运营确定</a:t>
            </a:r>
            <a:endParaRPr lang="en-US" sz="1400" dirty="0"/>
          </a:p>
        </p:txBody>
      </p:sp>
      <p:sp>
        <p:nvSpPr>
          <p:cNvPr id="25" name="diligence-text-24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07 / 12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协议、条件、交割与通知：四张清单同步</a:t>
            </a:r>
            <a:endParaRPr lang="en-US" sz="3200" dirty="0"/>
          </a:p>
        </p:txBody>
      </p:sp>
      <p:sp>
        <p:nvSpPr>
          <p:cNvPr id="3" name="closing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不能只签一份买卖协议，再把服务商与监管交接留到最后。</a:t>
            </a:r>
            <a:endParaRPr lang="en-US" sz="1800" dirty="0"/>
          </a:p>
        </p:txBody>
      </p:sp>
      <p:graphicFrame>
        <p:nvGraphicFramePr>
          <p:cNvPr id="9" name="closing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489200"/>
          <a:ext cx="14732000" cy="4318000"/>
        </p:xfrm>
        <a:graphic>
          <a:graphicData uri="http://schemas.openxmlformats.org/drawingml/2006/table">
            <a:tbl>
              <a:tblPr/>
              <a:tblGrid>
                <a:gridCol w="2455338"/>
                <a:gridCol w="7366000"/>
                <a:gridCol w="4910662"/>
              </a:tblGrid>
              <a:tr h="60959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清单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核心内容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交割前必须确认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1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协议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LPA、认购与转让、GP / IM、托管、行政、侧信函及融资。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授权、同意、赔偿与释放的生效条件。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1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条件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投资者及服务商同意；CDD / UBO、银行与数据权限。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谁签署、谁接管、哪些条件尚未满足。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1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交割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现金、仓位、抵押品、未结订单、估值及资本调用。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逐项清点，对账、档案与争议保留。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101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b="1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通知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LPF4A / 4B / 4C等事件变更与适用商业登记事项。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按事件及表格须知确认期限，不能用LPF5代替。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losing-text-4"/>
          <p:cNvSpPr/>
          <p:nvPr/>
        </p:nvSpPr>
        <p:spPr>
          <a:xfrm>
            <a:off x="762000" y="7137400"/>
            <a:ext cx="14732000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LPF4A有关地址等变更一般为变更后15日；角色更换按相应规定逐项核对。</a:t>
            </a:r>
            <a:endParaRPr lang="en-US" sz="1800" dirty="0"/>
          </a:p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0A1A2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LPF10登记不产生新法律实体；原法域撤销注册期限为登记后60日。</a:t>
            </a:r>
            <a:endParaRPr lang="en-US" sz="1800" dirty="0"/>
          </a:p>
        </p:txBody>
      </p:sp>
      <p:sp>
        <p:nvSpPr>
          <p:cNvPr id="6" name="closing-shape-5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7" name="closing-text-6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来源：CR LPF FAQ与指定表格；各期限按事件事实核实</a:t>
            </a:r>
            <a:endParaRPr lang="en-US" sz="1400" dirty="0"/>
          </a:p>
        </p:txBody>
      </p:sp>
      <p:sp>
        <p:nvSpPr>
          <p:cNvPr id="8" name="closing-text-7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08 / 12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parison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LPF与OFC：结构服务于商业安排</a:t>
            </a:r>
            <a:endParaRPr lang="en-US" sz="3200" dirty="0"/>
          </a:p>
        </p:txBody>
      </p:sp>
      <p:sp>
        <p:nvSpPr>
          <p:cNvPr id="3" name="comparison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不要把“有限合伙”或“开放式”标签当成投资范围或税务结论。</a:t>
            </a:r>
            <a:endParaRPr lang="en-US" sz="1800" dirty="0"/>
          </a:p>
        </p:txBody>
      </p:sp>
      <p:graphicFrame>
        <p:nvGraphicFramePr>
          <p:cNvPr id="10" name="comparison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413000"/>
          <a:ext cx="14732000" cy="4762500"/>
        </p:xfrm>
        <a:graphic>
          <a:graphicData uri="http://schemas.openxmlformats.org/drawingml/2006/table">
            <a:tbl>
              <a:tblPr/>
              <a:tblGrid>
                <a:gridCol w="2455336"/>
                <a:gridCol w="6138332"/>
                <a:gridCol w="6138332"/>
              </a:tblGrid>
              <a:tr h="6350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维度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LPF · 有限合伙基金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OFC · 开放式基金型公司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法律形态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有限合伙；没有独立法人资格。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公司制；有限责任及可变股本。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登记与治理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CR按第637章登记；GP、LPA和合伙人权利。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SFC注册；董事会及公司治理。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主要角色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GP / LP / IM / RP；IM香港活动另判牌照。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至少两名自然人董事、独立董事、Type 9经理及托管人。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商业安排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承诺资本、资本调用、分配和退出可按LPA约定。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股份类别、认购赎回及明文托管结构较直接。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范围与税务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法律不限定只能私募股权；登记不自动免税。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亦可用于私募股权及封闭式策略；注册不自动免税。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comparison-text-4"/>
          <p:cNvSpPr/>
          <p:nvPr/>
        </p:nvSpPr>
        <p:spPr>
          <a:xfrm>
            <a:off x="762000" y="7518400"/>
            <a:ext cx="1473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选择依据：投资者安排、流动性、管理活动、资产与实际税务事实。</a:t>
            </a:r>
            <a:endParaRPr lang="en-US" sz="2000" dirty="0"/>
          </a:p>
        </p:txBody>
      </p:sp>
      <p:sp>
        <p:nvSpPr>
          <p:cNvPr id="6" name="comparison-shape-5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7" name="comparison-text-6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来源：CR LPF FAQ；SFC OFC概览及结构；IRD基金税务资料</a:t>
            </a:r>
            <a:endParaRPr lang="en-US" sz="1400" dirty="0"/>
          </a:p>
        </p:txBody>
      </p:sp>
      <p:sp>
        <p:nvSpPr>
          <p:cNvPr id="8" name="comparison-text-7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09 / 12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x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税务优势：条件与证据先行</a:t>
            </a:r>
            <a:endParaRPr lang="en-US" sz="3200" dirty="0"/>
          </a:p>
        </p:txBody>
      </p:sp>
      <p:sp>
        <p:nvSpPr>
          <p:cNvPr id="3" name="tax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LPF注册证明书不是免税证；基金、管理人和具体交易分别核对。</a:t>
            </a:r>
            <a:endParaRPr lang="en-US" sz="1800" dirty="0"/>
          </a:p>
        </p:txBody>
      </p:sp>
      <p:sp>
        <p:nvSpPr>
          <p:cNvPr id="4" name="tax-text-3"/>
          <p:cNvSpPr/>
          <p:nvPr/>
        </p:nvSpPr>
        <p:spPr>
          <a:xfrm>
            <a:off x="762000" y="2603500"/>
            <a:ext cx="3619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· 统一基金豁免 UFE</a:t>
            </a:r>
            <a:endParaRPr lang="en-US" sz="2000" dirty="0"/>
          </a:p>
        </p:txBody>
      </p:sp>
      <p:sp>
        <p:nvSpPr>
          <p:cNvPr id="5" name="tax-text-4"/>
          <p:cNvSpPr/>
          <p:nvPr/>
        </p:nvSpPr>
        <p:spPr>
          <a:xfrm>
            <a:off x="4762500" y="2540000"/>
            <a:ext cx="107315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核对基金定义、Schedule 16C交易、指定人士或合资格投资基金路线；现行5%附带交易门槛、SPE / 私人公司测试及居民反避税。</a:t>
            </a:r>
            <a:endParaRPr lang="en-US" sz="1800" dirty="0"/>
          </a:p>
        </p:txBody>
      </p:sp>
      <p:sp>
        <p:nvSpPr>
          <p:cNvPr id="6" name="tax-shape-5"/>
          <p:cNvSpPr/>
          <p:nvPr/>
        </p:nvSpPr>
        <p:spPr>
          <a:xfrm>
            <a:off x="762000" y="4076700"/>
            <a:ext cx="14732000" cy="9144"/>
          </a:xfrm>
          <a:prstGeom prst="line">
            <a:avLst/>
          </a:prstGeom>
          <a:ln w="12700">
            <a:solidFill>
              <a:srgbClr val="D1D5DB"/>
            </a:solidFill>
            <a:prstDash val="solid"/>
          </a:ln>
        </p:spPr>
      </p:sp>
      <p:sp>
        <p:nvSpPr>
          <p:cNvPr id="7" name="tax-text-6"/>
          <p:cNvSpPr/>
          <p:nvPr/>
        </p:nvSpPr>
        <p:spPr>
          <a:xfrm>
            <a:off x="762000" y="4508500"/>
            <a:ext cx="3619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· 附带权益 Carry</a:t>
            </a:r>
            <a:endParaRPr lang="en-US" sz="2000" dirty="0"/>
          </a:p>
        </p:txBody>
      </p:sp>
      <p:sp>
        <p:nvSpPr>
          <p:cNvPr id="8" name="tax-text-7"/>
          <p:cNvSpPr/>
          <p:nvPr/>
        </p:nvSpPr>
        <p:spPr>
          <a:xfrm>
            <a:off x="4762500" y="4432300"/>
            <a:ext cx="107315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认证、合资格PE基金、利润关联、支付链与香港实质活动要求，按适用期间核实。2026改革尚未证实生效，不作为自动免税承诺。</a:t>
            </a:r>
            <a:endParaRPr lang="en-US" sz="1800" dirty="0"/>
          </a:p>
        </p:txBody>
      </p:sp>
      <p:sp>
        <p:nvSpPr>
          <p:cNvPr id="9" name="tax-shape-8"/>
          <p:cNvSpPr/>
          <p:nvPr/>
        </p:nvSpPr>
        <p:spPr>
          <a:xfrm>
            <a:off x="762000" y="5969000"/>
            <a:ext cx="14732000" cy="9144"/>
          </a:xfrm>
          <a:prstGeom prst="line">
            <a:avLst/>
          </a:prstGeom>
          <a:ln w="12700">
            <a:solidFill>
              <a:srgbClr val="D1D5DB"/>
            </a:solidFill>
            <a:prstDash val="solid"/>
          </a:ln>
        </p:spPr>
      </p:sp>
      <p:sp>
        <p:nvSpPr>
          <p:cNvPr id="10" name="tax-text-9"/>
          <p:cNvSpPr/>
          <p:nvPr/>
        </p:nvSpPr>
        <p:spPr>
          <a:xfrm>
            <a:off x="762000" y="6375400"/>
            <a:ext cx="3619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· 印花税边界</a:t>
            </a:r>
            <a:endParaRPr lang="en-US" sz="2000" dirty="0"/>
          </a:p>
        </p:txBody>
      </p:sp>
      <p:sp>
        <p:nvSpPr>
          <p:cNvPr id="11" name="tax-text-10"/>
          <p:cNvSpPr/>
          <p:nvPr/>
        </p:nvSpPr>
        <p:spPr>
          <a:xfrm>
            <a:off x="4762500" y="6324600"/>
            <a:ext cx="10731500" cy="12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2C3545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现金出资 / 分派及合伙权益安排有制度优势；香港股票、不动产实物交易和GP公司股权转让，不能直接推断同样豁免。</a:t>
            </a:r>
            <a:endParaRPr lang="en-US" sz="1800" dirty="0"/>
          </a:p>
        </p:txBody>
      </p:sp>
      <p:sp>
        <p:nvSpPr>
          <p:cNvPr id="12" name="tax-text-11"/>
          <p:cNvSpPr/>
          <p:nvPr/>
        </p:nvSpPr>
        <p:spPr>
          <a:xfrm>
            <a:off x="762000" y="7797800"/>
            <a:ext cx="14732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CoR、FSIE与AEOI不是UFE证明。若方案依赖改革，先复核通过、刊宪、生效日期及IRD指引。</a:t>
            </a:r>
            <a:endParaRPr lang="en-US" sz="1400" dirty="0"/>
          </a:p>
        </p:txBody>
      </p:sp>
      <p:sp>
        <p:nvSpPr>
          <p:cNvPr id="13" name="tax-shape-12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14" name="tax-text-13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来源：IRD DIPN61与carry资料；政府LPF说明册 · 核实2026-10-21</a:t>
            </a:r>
            <a:endParaRPr lang="en-US" sz="1400" dirty="0"/>
          </a:p>
        </p:txBody>
      </p:sp>
      <p:sp>
        <p:nvSpPr>
          <p:cNvPr id="15" name="tax-text-14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10 / 12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9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terials-text-1"/>
          <p:cNvSpPr/>
          <p:nvPr/>
        </p:nvSpPr>
        <p:spPr>
          <a:xfrm>
            <a:off x="762000" y="762000"/>
            <a:ext cx="14732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0A1A2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客户资料与阶段交付：把事实变成方案</a:t>
            </a:r>
            <a:endParaRPr lang="en-US" sz="3200" dirty="0"/>
          </a:p>
        </p:txBody>
      </p:sp>
      <p:sp>
        <p:nvSpPr>
          <p:cNvPr id="3" name="materials-text-2"/>
          <p:cNvSpPr/>
          <p:nvPr/>
        </p:nvSpPr>
        <p:spPr>
          <a:xfrm>
            <a:off x="762000" y="1587500"/>
            <a:ext cx="14732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先安排事实访谈，再按新设、收购或转让路径补齐所需文件。</a:t>
            </a:r>
            <a:endParaRPr lang="en-US" sz="1800" dirty="0"/>
          </a:p>
        </p:txBody>
      </p:sp>
      <p:graphicFrame>
        <p:nvGraphicFramePr>
          <p:cNvPr id="12" name="materials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451100"/>
          <a:ext cx="14732000" cy="4622800"/>
        </p:xfrm>
        <a:graphic>
          <a:graphicData uri="http://schemas.openxmlformats.org/drawingml/2006/table">
            <a:tbl>
              <a:tblPr/>
              <a:tblGrid>
                <a:gridCol w="2455336"/>
                <a:gridCol w="6138332"/>
                <a:gridCol w="6138332"/>
              </a:tblGrid>
              <a:tr h="6095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阶段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客户提供的事实 / 文件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0A1A2F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对应工作成果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路径判断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策略、资产、募资对象、发行方式及管理地点。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事实备忘录；新设 / 收购 / 转让路线图。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B48A5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角色与文件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GP / LP / IM / RP / AR，LPA、认购及侧信函。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角色授权矩阵；文件、表格、费用及事件日历。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收购尽调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CR / BR证书、合同、财税报表、AML / UBO及诉讼。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尽调问题清单；风险分级与交割条件。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33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交割与交接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资产、现金、仓位、未结交易、银行权限与档案。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altLang="en-US" sz="1800" dirty="0">
                          <a:solidFill>
                            <a:srgbClr val="2C3545"/>
                          </a:solidFill>
                          <a:latin typeface="Noto Sans SC" pitchFamily="34" charset="0"/>
                          <a:ea typeface="Microsoft YaHei" pitchFamily="34" charset="-122"/>
                          <a:cs typeface="Noto Sans SC" pitchFamily="34" charset="-120"/>
                        </a:rPr>
                        <a:t>交割对账、服务商衔接及持续合规清单。</a:t>
                      </a:r>
                      <a:endParaRPr lang="en-US" sz="1800" dirty="0">
                        <a:latin typeface="Noto Sans SC" charset="0"/>
                        <a:ea typeface="Microsoft YaHei" charset="0"/>
                        <a:cs typeface="Noto Sans SC" charset="0"/>
                      </a:endParaRPr>
                    </a:p>
                  </a:txBody>
                  <a:tcPr marL="203200" marR="203200" marT="152400" marB="152400" anchor="ctr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materials-text-4"/>
          <p:cNvSpPr/>
          <p:nvPr/>
        </p:nvSpPr>
        <p:spPr>
          <a:xfrm>
            <a:off x="762000" y="7480300"/>
            <a:ext cx="14732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法律、税务及牌照结论，由对应专业人士按事实确认；范围与报价按项目另定。</a:t>
            </a:r>
            <a:endParaRPr lang="en-US" sz="1800" dirty="0"/>
          </a:p>
        </p:txBody>
      </p:sp>
      <p:sp>
        <p:nvSpPr>
          <p:cNvPr id="6" name="materials-shape-5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7" name="materials-text-6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仁港永胜项目准备框架；不构成法律、税务或投资意见</a:t>
            </a:r>
            <a:endParaRPr lang="en-US" sz="1400" dirty="0"/>
          </a:p>
        </p:txBody>
      </p:sp>
      <p:sp>
        <p:nvSpPr>
          <p:cNvPr id="8" name="materials-text-7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5C677D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11 / 12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A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xt_steps-text-1"/>
          <p:cNvSpPr/>
          <p:nvPr/>
        </p:nvSpPr>
        <p:spPr>
          <a:xfrm>
            <a:off x="762000" y="762000"/>
            <a:ext cx="14732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4800" dirty="0">
                <a:solidFill>
                  <a:srgbClr val="F9F8F3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从一次事实访谈开始。</a:t>
            </a:r>
            <a:endParaRPr lang="en-US" sz="4800" dirty="0"/>
          </a:p>
        </p:txBody>
      </p:sp>
      <p:pic>
        <p:nvPicPr>
          <p:cNvPr id="3" name="next_steps-image-2" descr="preencoded.png">    </p:cNvPr>
          <p:cNvPicPr>
            <a:picLocks noChangeAspect="1"/>
          </p:cNvPicPr>
          <p:nvPr/>
        </p:nvPicPr>
        <p:blipFill>
          <a:blip r:embed="rId1"/>
          <a:srcRect l="0" r="0" t="12667" b="12667"/>
          <a:stretch/>
        </p:blipFill>
        <p:spPr>
          <a:xfrm>
            <a:off x="762000" y="2489200"/>
            <a:ext cx="1752600" cy="1752600"/>
          </a:xfrm>
          <a:prstGeom prst="ellipse">
            <a:avLst/>
          </a:prstGeom>
          <a:ln w="12700">
            <a:solidFill>
              <a:srgbClr val="B48A53"/>
            </a:solidFill>
          </a:ln>
        </p:spPr>
      </p:pic>
      <p:sp>
        <p:nvSpPr>
          <p:cNvPr id="4" name="next_steps-text-3"/>
          <p:cNvSpPr/>
          <p:nvPr/>
        </p:nvSpPr>
        <p:spPr>
          <a:xfrm>
            <a:off x="2832100" y="2667000"/>
            <a:ext cx="49276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00"/>
              </a:lnSpc>
              <a:buNone/>
            </a:pPr>
            <a:r>
              <a:rPr lang="en-US" altLang="en-US" sz="20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</a:t>
            </a:r>
            <a:endParaRPr lang="en-US" sz="20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业务经理 · 专业讲解</a:t>
            </a:r>
            <a:endParaRPr lang="en-US" sz="2000" dirty="0"/>
          </a:p>
          <a:p>
            <a:pPr algn="l" indent="0" marL="0">
              <a:lnSpc>
                <a:spcPts val="2240"/>
              </a:lnSpc>
              <a:buNone/>
            </a:pPr>
            <a:r>
              <a:rPr lang="en-US" altLang="en-US" sz="14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2000" dirty="0"/>
          </a:p>
        </p:txBody>
      </p:sp>
      <p:sp>
        <p:nvSpPr>
          <p:cNvPr id="5" name="next_steps-text-4"/>
          <p:cNvSpPr/>
          <p:nvPr/>
        </p:nvSpPr>
        <p:spPr>
          <a:xfrm>
            <a:off x="762000" y="4762500"/>
            <a:ext cx="67945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40"/>
              </a:lnSpc>
              <a:buNone/>
            </a:pPr>
            <a:r>
              <a:rPr lang="en-US" altLang="en-US" sz="1800" u="sng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lpf-hk.com</a:t>
            </a:r>
            <a:endParaRPr lang="en-US" sz="1800" dirty="0"/>
          </a:p>
          <a:p>
            <a:pPr algn="l" indent="0" marL="0">
              <a:lnSpc>
                <a:spcPts val="3240"/>
              </a:lnSpc>
              <a:buNone/>
            </a:pPr>
            <a:r>
              <a:rPr lang="en-US" altLang="en-US" sz="1800" u="sng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WhatsApp +852 9298 4213</a:t>
            </a:r>
            <a:endParaRPr lang="en-US" sz="1800" dirty="0"/>
          </a:p>
          <a:p>
            <a:pPr algn="l" indent="0" marL="0">
              <a:lnSpc>
                <a:spcPts val="3240"/>
              </a:lnSpc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Drew@sfc8.com</a:t>
            </a:r>
            <a:endParaRPr lang="en-US" sz="1800" dirty="0"/>
          </a:p>
        </p:txBody>
      </p:sp>
      <p:sp>
        <p:nvSpPr>
          <p:cNvPr id="6" name="next_steps-text-5"/>
          <p:cNvSpPr/>
          <p:nvPr/>
        </p:nvSpPr>
        <p:spPr>
          <a:xfrm>
            <a:off x="762000" y="6642100"/>
            <a:ext cx="67945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altLang="en-US" sz="14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</a:t>
            </a:r>
            <a:endParaRPr lang="en-US" sz="1400" dirty="0"/>
          </a:p>
          <a:p>
            <a:pPr algn="l" indent="0" marL="0">
              <a:lnSpc>
                <a:spcPts val="2100"/>
              </a:lnSpc>
              <a:buNone/>
            </a:pPr>
            <a:r>
              <a:rPr lang="en-US" altLang="en-US" sz="14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Rengangyongsheng (Hong Kong) Limited</a:t>
            </a:r>
            <a:endParaRPr lang="en-US" sz="1400" dirty="0"/>
          </a:p>
        </p:txBody>
      </p:sp>
      <p:sp>
        <p:nvSpPr>
          <p:cNvPr id="7" name="next_steps-shape-6"/>
          <p:cNvSpPr/>
          <p:nvPr/>
        </p:nvSpPr>
        <p:spPr>
          <a:xfrm>
            <a:off x="8128000" y="2476500"/>
            <a:ext cx="9144" cy="4826000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8" name="next_steps-text-7"/>
          <p:cNvSpPr/>
          <p:nvPr/>
        </p:nvSpPr>
        <p:spPr>
          <a:xfrm>
            <a:off x="8763000" y="2514600"/>
            <a:ext cx="6731000" cy="46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spcAft>
                <a:spcPts val="1500"/>
              </a:spcAft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· 确认事实</a:t>
            </a:r>
            <a:endParaRPr lang="en-US" sz="1800" dirty="0"/>
          </a:p>
          <a:p>
            <a:pPr algn="l" indent="0" marL="0">
              <a:lnSpc>
                <a:spcPts val="2700"/>
              </a:lnSpc>
              <a:spcAft>
                <a:spcPts val="3100"/>
              </a:spcAft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策略、投资者、管理地点、资产与既有基金结构。</a:t>
            </a:r>
            <a:endParaRPr lang="en-US" sz="1800" dirty="0"/>
          </a:p>
          <a:p>
            <a:pPr algn="l" indent="0" marL="0">
              <a:lnSpc>
                <a:spcPts val="3000"/>
              </a:lnSpc>
              <a:spcAft>
                <a:spcPts val="1500"/>
              </a:spcAft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· 确定路径</a:t>
            </a:r>
            <a:endParaRPr lang="en-US" sz="1800" dirty="0"/>
          </a:p>
          <a:p>
            <a:pPr algn="l" indent="0" marL="0">
              <a:lnSpc>
                <a:spcPts val="2700"/>
              </a:lnSpc>
              <a:spcAft>
                <a:spcPts val="3100"/>
              </a:spcAft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新设LPF、LP权益、GP股权、GP更换或LPF10迁册。</a:t>
            </a:r>
            <a:endParaRPr lang="en-US" sz="1800" dirty="0"/>
          </a:p>
          <a:p>
            <a:pPr algn="l" indent="0" marL="0">
              <a:lnSpc>
                <a:spcPts val="3000"/>
              </a:lnSpc>
              <a:spcAft>
                <a:spcPts val="1500"/>
              </a:spcAft>
              <a:buNone/>
            </a:pPr>
            <a:r>
              <a:rPr lang="en-US" altLang="en-US" sz="20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· 复核后实施</a:t>
            </a:r>
            <a:endParaRPr lang="en-US" sz="1800" dirty="0"/>
          </a:p>
          <a:p>
            <a:pPr algn="l" indent="0" marL="0">
              <a:lnSpc>
                <a:spcPts val="2700"/>
              </a:lnSpc>
              <a:buNone/>
            </a:pPr>
            <a:r>
              <a:rPr lang="en-US" altLang="en-US" sz="18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递交与交割前核对CR、SFC及IRD当期原文。</a:t>
            </a:r>
            <a:endParaRPr lang="en-US" sz="1800" dirty="0"/>
          </a:p>
        </p:txBody>
      </p:sp>
      <p:sp>
        <p:nvSpPr>
          <p:cNvPr id="9" name="next_steps-text-8"/>
          <p:cNvSpPr/>
          <p:nvPr/>
        </p:nvSpPr>
        <p:spPr>
          <a:xfrm>
            <a:off x="762000" y="7747000"/>
            <a:ext cx="147320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u="sng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 LPF FAQ</a:t>
            </a:r>
            <a:r>
              <a:rPr lang="en-US" altLang="en-US" sz="14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　|　</a:t>
            </a:r>
            <a:r>
              <a:rPr lang="en-US" altLang="en-US" sz="1400" u="sng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SFC OFC资料</a:t>
            </a:r>
            <a:r>
              <a:rPr lang="en-US" altLang="en-US" sz="14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　|　</a:t>
            </a:r>
            <a:r>
              <a:rPr lang="en-US" altLang="en-US" sz="1400" u="sng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IRD DIPN61</a:t>
            </a:r>
            <a:r>
              <a:rPr lang="en-US" altLang="en-US" sz="14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　|　不保证登记、牌照、免税或交割结果</a:t>
            </a:r>
            <a:endParaRPr lang="en-US" sz="1400" dirty="0"/>
          </a:p>
        </p:txBody>
      </p:sp>
      <p:sp>
        <p:nvSpPr>
          <p:cNvPr id="10" name="next_steps-shape-9"/>
          <p:cNvSpPr/>
          <p:nvPr/>
        </p:nvSpPr>
        <p:spPr>
          <a:xfrm>
            <a:off x="762000" y="8432800"/>
            <a:ext cx="14732000" cy="9144"/>
          </a:xfrm>
          <a:prstGeom prst="line">
            <a:avLst/>
          </a:prstGeom>
          <a:ln w="12700">
            <a:solidFill>
              <a:srgbClr val="B48A53"/>
            </a:solidFill>
            <a:prstDash val="solid"/>
          </a:ln>
        </p:spPr>
      </p:sp>
      <p:sp>
        <p:nvSpPr>
          <p:cNvPr id="11" name="next_steps-text-10"/>
          <p:cNvSpPr/>
          <p:nvPr/>
        </p:nvSpPr>
        <p:spPr>
          <a:xfrm>
            <a:off x="762000" y="8648700"/>
            <a:ext cx="1028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9F8F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核实日期2026年10月21日 · 香港两处办公室与深圳联络点，到访请预约</a:t>
            </a:r>
            <a:endParaRPr lang="en-US" sz="1400" dirty="0"/>
          </a:p>
        </p:txBody>
      </p:sp>
      <p:sp>
        <p:nvSpPr>
          <p:cNvPr id="12" name="next_steps-text-11"/>
          <p:cNvSpPr/>
          <p:nvPr/>
        </p:nvSpPr>
        <p:spPr>
          <a:xfrm>
            <a:off x="11493500" y="8648700"/>
            <a:ext cx="40005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B48A53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 | 唐上永　12 / 12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香港LPF申请注册、基金收购与转让｜客户专项版</dc:title>
  <dc:subject>香港LPF申请注册、基金收购与转让｜客户专项版</dc:subject>
  <dc:creator>Manus</dc:creator>
  <cp:lastModifiedBy>Manus</cp:lastModifiedBy>
  <cp:revision>1</cp:revision>
  <dcterms:created xsi:type="dcterms:W3CDTF">2026-10-21T04:29:03Z</dcterms:created>
  <dcterms:modified xsi:type="dcterms:W3CDTF">2026-10-21T04:29:03Z</dcterms:modified>
</cp:coreProperties>
</file>