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16256000" cy="9144000"/>
  <p:notesSz cx="9144000" cy="16256000"/>
  <p:embeddedFontLst>
    <p:embeddedFont>
      <p:font typeface="Noto Sans SC" charset="-122" pitchFamily="34"/>
      <p:regular r:id="rId19"/>
    </p:embeddedFont>
    <p:embeddedFont>
      <p:font typeface="Noto Serif SC" charset="-122" pitchFamily="34"/>
      <p:regular r:id="rId20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Relationship Id="rId19" Type="http://schemas.openxmlformats.org/officeDocument/2006/relationships/font" Target="fonts/font1.fntdata"/><Relationship Id="rId20" Type="http://schemas.openxmlformats.org/officeDocument/2006/relationships/font" Target="fonts/font2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2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F253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ver-shape-1"/>
          <p:cNvSpPr/>
          <p:nvPr/>
        </p:nvSpPr>
        <p:spPr>
          <a:xfrm>
            <a:off x="762000" y="609600"/>
            <a:ext cx="38100" cy="685800"/>
          </a:xfrm>
          <a:prstGeom prst="rect">
            <a:avLst/>
          </a:prstGeom>
          <a:solidFill>
            <a:srgbClr val="C5A059"/>
          </a:solidFill>
          <a:ln/>
        </p:spPr>
      </p:sp>
      <p:pic>
        <p:nvPicPr>
          <p:cNvPr id="3" name="cover-logo" descr="preencoded.png">    </p:cNvPr>
          <p:cNvPicPr>
            <a:picLocks noChangeAspect="1"/>
          </p:cNvPicPr>
          <p:nvPr/>
        </p:nvPicPr>
        <p:blipFill>
          <a:blip r:embed="rId1"/>
          <a:srcRect/>
          <a:stretch/>
        </p:blipFill>
        <p:spPr>
          <a:xfrm>
            <a:off x="1066800" y="533400"/>
            <a:ext cx="2667000" cy="838200"/>
          </a:xfrm>
          <a:prstGeom prst="rect">
            <a:avLst/>
          </a:prstGeom>
        </p:spPr>
      </p:pic>
      <p:sp>
        <p:nvSpPr>
          <p:cNvPr id="4" name="cover-kicker"/>
          <p:cNvSpPr/>
          <p:nvPr/>
        </p:nvSpPr>
        <p:spPr>
          <a:xfrm>
            <a:off x="889000" y="1905000"/>
            <a:ext cx="9652000" cy="431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Hant" altLang="en-US" sz="2200" dirty="0">
                <a:solidFill>
                  <a:srgbClr val="C5A059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退出合规专题简报</a:t>
            </a:r>
            <a:endParaRPr lang="en-US" sz="2200" dirty="0"/>
          </a:p>
        </p:txBody>
      </p:sp>
      <p:sp>
        <p:nvSpPr>
          <p:cNvPr id="5" name="cover-title"/>
          <p:cNvSpPr/>
          <p:nvPr/>
        </p:nvSpPr>
        <p:spPr>
          <a:xfrm>
            <a:off x="889000" y="2514600"/>
            <a:ext cx="100330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5664"/>
              </a:lnSpc>
              <a:buNone/>
            </a:pPr>
            <a:r>
              <a:rPr lang="zh-Hant" altLang="en-US" sz="4800" dirty="0">
                <a:solidFill>
                  <a:srgbClr val="FAF9F6"/>
                </a:solidFill>
                <a:latin typeface="Noto Serif SC" pitchFamily="34" charset="0"/>
                <a:ea typeface="SimSun" pitchFamily="34" charset="-122"/>
                <a:cs typeface="Noto Serif SC" pitchFamily="34" charset="-120"/>
              </a:rPr>
              <a:t>香港 LPF</a:t>
            </a:r>
            <a:endParaRPr lang="en-US" sz="4800" dirty="0"/>
          </a:p>
          <a:p>
            <a:pPr algn="l" indent="0" marL="0">
              <a:lnSpc>
                <a:spcPts val="5664"/>
              </a:lnSpc>
              <a:buNone/>
            </a:pPr>
            <a:r>
              <a:rPr lang="zh-Hant" altLang="en-US" sz="4800" dirty="0">
                <a:solidFill>
                  <a:srgbClr val="FAF9F6"/>
                </a:solidFill>
                <a:latin typeface="Noto Serif SC" pitchFamily="34" charset="0"/>
                <a:ea typeface="SimSun" pitchFamily="34" charset="-122"/>
                <a:cs typeface="Noto Serif SC" pitchFamily="34" charset="-120"/>
              </a:rPr>
              <a:t>清盘、注销与合规退出</a:t>
            </a:r>
            <a:endParaRPr lang="en-US" sz="4800" dirty="0"/>
          </a:p>
        </p:txBody>
      </p:sp>
      <p:sp>
        <p:nvSpPr>
          <p:cNvPr id="6" name="cover-shape-5"/>
          <p:cNvSpPr/>
          <p:nvPr/>
        </p:nvSpPr>
        <p:spPr>
          <a:xfrm>
            <a:off x="914400" y="4851400"/>
            <a:ext cx="2413000" cy="9144"/>
          </a:xfrm>
          <a:prstGeom prst="line">
            <a:avLst/>
          </a:prstGeom>
          <a:ln w="25400">
            <a:solidFill>
              <a:srgbClr val="C5A059"/>
            </a:solidFill>
            <a:prstDash val="solid"/>
          </a:ln>
        </p:spPr>
      </p:sp>
      <p:sp>
        <p:nvSpPr>
          <p:cNvPr id="7" name="cover-subtitle"/>
          <p:cNvSpPr/>
          <p:nvPr/>
        </p:nvSpPr>
        <p:spPr>
          <a:xfrm>
            <a:off x="889000" y="5232400"/>
            <a:ext cx="9652000" cy="121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300"/>
              </a:lnSpc>
              <a:buNone/>
            </a:pPr>
            <a:r>
              <a:rPr lang="zh-Hant" altLang="en-US" sz="2200" dirty="0">
                <a:solidFill>
                  <a:srgbClr val="FAF9F6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不是注销一个编号，而是完成资产、责任及记录的退出。</a:t>
            </a:r>
            <a:endParaRPr lang="en-US" sz="2200" dirty="0"/>
          </a:p>
          <a:p>
            <a:pPr algn="l" indent="0" marL="0">
              <a:lnSpc>
                <a:spcPts val="3300"/>
              </a:lnSpc>
              <a:buNone/>
            </a:pPr>
            <a:r>
              <a:rPr lang="zh-Hant" altLang="en-US" sz="2200" dirty="0">
                <a:solidFill>
                  <a:srgbClr val="FAF9F6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仁港永胜（香港）有限公司拟定</a:t>
            </a:r>
            <a:endParaRPr lang="en-US" sz="2200" dirty="0"/>
          </a:p>
        </p:txBody>
      </p:sp>
      <p:sp>
        <p:nvSpPr>
          <p:cNvPr id="8" name="cover-speaker"/>
          <p:cNvSpPr/>
          <p:nvPr/>
        </p:nvSpPr>
        <p:spPr>
          <a:xfrm>
            <a:off x="889000" y="7086600"/>
            <a:ext cx="8890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zh-Hant" altLang="en-US" sz="1800" dirty="0">
                <a:solidFill>
                  <a:srgbClr val="D9D4C8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唐上永（唐生）｜业务经理专业讲解</a:t>
            </a:r>
            <a:endParaRPr lang="en-US" sz="1800" dirty="0"/>
          </a:p>
        </p:txBody>
      </p:sp>
      <p:sp>
        <p:nvSpPr>
          <p:cNvPr id="9" name="cover-date"/>
          <p:cNvSpPr/>
          <p:nvPr/>
        </p:nvSpPr>
        <p:spPr>
          <a:xfrm>
            <a:off x="889000" y="7874000"/>
            <a:ext cx="8890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zh-Hant" altLang="en-US" sz="1400" dirty="0">
                <a:solidFill>
                  <a:srgbClr val="B7C3CA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资料核实日：2026-10-21  ·  仅供项目准备，不构成法律意见</a:t>
            </a:r>
            <a:endParaRPr lang="en-US" sz="1400" dirty="0"/>
          </a:p>
        </p:txBody>
      </p:sp>
      <p:sp>
        <p:nvSpPr>
          <p:cNvPr id="10" name="cover-shape-9"/>
          <p:cNvSpPr/>
          <p:nvPr/>
        </p:nvSpPr>
        <p:spPr>
          <a:xfrm>
            <a:off x="11811000" y="1625600"/>
            <a:ext cx="3429000" cy="4445000"/>
          </a:xfrm>
          <a:prstGeom prst="ellipse">
            <a:avLst/>
          </a:prstGeom>
          <a:ln w="25400">
            <a:solidFill>
              <a:srgbClr val="C5A059"/>
            </a:solidFill>
            <a:prstDash val="solid"/>
          </a:ln>
        </p:spPr>
      </p:sp>
      <p:pic>
        <p:nvPicPr>
          <p:cNvPr id="11" name="cover-portrait" descr="preencoded.png">    </p:cNvPr>
          <p:cNvPicPr>
            <a:picLocks noChangeAspect="1"/>
          </p:cNvPicPr>
          <p:nvPr/>
        </p:nvPicPr>
        <p:blipFill>
          <a:blip r:embed="rId2"/>
          <a:srcRect l="0" r="0" t="526" b="526"/>
          <a:stretch/>
        </p:blipFill>
        <p:spPr>
          <a:xfrm>
            <a:off x="11963400" y="1778000"/>
            <a:ext cx="3124200" cy="4140200"/>
          </a:xfrm>
          <a:prstGeom prst="ellipse">
            <a:avLst/>
          </a:prstGeom>
        </p:spPr>
      </p:pic>
      <p:sp>
        <p:nvSpPr>
          <p:cNvPr id="12" name="cover-mark"/>
          <p:cNvSpPr/>
          <p:nvPr/>
        </p:nvSpPr>
        <p:spPr>
          <a:xfrm>
            <a:off x="11811000" y="6604000"/>
            <a:ext cx="3429000" cy="9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100"/>
              </a:lnSpc>
              <a:buNone/>
            </a:pPr>
            <a:r>
              <a:rPr lang="zh-Hant" altLang="en-US" sz="1400" dirty="0">
                <a:solidFill>
                  <a:srgbClr val="D9D4C8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以路径判断为先</a:t>
            </a:r>
            <a:endParaRPr lang="en-US" sz="1400" dirty="0"/>
          </a:p>
          <a:p>
            <a:pPr algn="ctr" indent="0" marL="0">
              <a:lnSpc>
                <a:spcPts val="2100"/>
              </a:lnSpc>
              <a:buNone/>
            </a:pPr>
            <a:r>
              <a:rPr lang="zh-Hant" altLang="en-US" sz="1400" dirty="0">
                <a:solidFill>
                  <a:srgbClr val="D9D4C8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以凭证和责任交接为终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9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ths-shape-1"/>
          <p:cNvSpPr/>
          <p:nvPr/>
        </p:nvSpPr>
        <p:spPr>
          <a:xfrm>
            <a:off x="762000" y="381000"/>
            <a:ext cx="25400" cy="584200"/>
          </a:xfrm>
          <a:prstGeom prst="rect">
            <a:avLst/>
          </a:prstGeom>
          <a:solidFill>
            <a:srgbClr val="C5A059"/>
          </a:solidFill>
          <a:ln/>
        </p:spPr>
      </p:sp>
      <p:sp>
        <p:nvSpPr>
          <p:cNvPr id="3" name="paths-title"/>
          <p:cNvSpPr/>
          <p:nvPr/>
        </p:nvSpPr>
        <p:spPr>
          <a:xfrm>
            <a:off x="990600" y="330200"/>
            <a:ext cx="11811000" cy="5334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Hant" altLang="en-US" sz="3200" dirty="0">
                <a:solidFill>
                  <a:srgbClr val="0F2537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先选择路径，再填写表格</a:t>
            </a:r>
            <a:endParaRPr lang="en-US" sz="3200" dirty="0"/>
          </a:p>
        </p:txBody>
      </p:sp>
      <p:sp>
        <p:nvSpPr>
          <p:cNvPr id="4" name="paths-summary"/>
          <p:cNvSpPr/>
          <p:nvPr/>
        </p:nvSpPr>
        <p:spPr>
          <a:xfrm>
            <a:off x="990600" y="965200"/>
            <a:ext cx="13335000" cy="355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Hant" altLang="en-US" sz="1400" dirty="0">
                <a:solidFill>
                  <a:srgbClr val="5C6E7D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LPA解散、法院清盘、LPF登记撤销、GP公司与SFC持牌主体，必须分开判断。</a:t>
            </a:r>
            <a:endParaRPr lang="en-US" sz="1400" dirty="0"/>
          </a:p>
        </p:txBody>
      </p:sp>
      <p:sp>
        <p:nvSpPr>
          <p:cNvPr id="5" name="paths-shape-4"/>
          <p:cNvSpPr/>
          <p:nvPr/>
        </p:nvSpPr>
        <p:spPr>
          <a:xfrm>
            <a:off x="762000" y="1803400"/>
            <a:ext cx="3302000" cy="5334000"/>
          </a:xfrm>
          <a:prstGeom prst="roundRect">
            <a:avLst>
              <a:gd name="adj" fmla="val 3846"/>
            </a:avLst>
          </a:prstGeom>
          <a:solidFill>
            <a:srgbClr val="F0EFEA"/>
          </a:solidFill>
          <a:ln w="12700">
            <a:solidFill>
              <a:srgbClr val="D8D6D0"/>
            </a:solidFill>
            <a:prstDash val="solid"/>
          </a:ln>
        </p:spPr>
      </p:sp>
      <p:sp>
        <p:nvSpPr>
          <p:cNvPr id="6" name="paths-shape-5"/>
          <p:cNvSpPr/>
          <p:nvPr/>
        </p:nvSpPr>
        <p:spPr>
          <a:xfrm>
            <a:off x="4318000" y="1803400"/>
            <a:ext cx="3302000" cy="5334000"/>
          </a:xfrm>
          <a:prstGeom prst="roundRect">
            <a:avLst>
              <a:gd name="adj" fmla="val 3846"/>
            </a:avLst>
          </a:prstGeom>
          <a:solidFill>
            <a:srgbClr val="F0EFEA"/>
          </a:solidFill>
          <a:ln w="12700">
            <a:solidFill>
              <a:srgbClr val="D8D6D0"/>
            </a:solidFill>
            <a:prstDash val="solid"/>
          </a:ln>
        </p:spPr>
      </p:sp>
      <p:sp>
        <p:nvSpPr>
          <p:cNvPr id="7" name="paths-shape-6"/>
          <p:cNvSpPr/>
          <p:nvPr/>
        </p:nvSpPr>
        <p:spPr>
          <a:xfrm>
            <a:off x="7874000" y="1803400"/>
            <a:ext cx="3302000" cy="5334000"/>
          </a:xfrm>
          <a:prstGeom prst="roundRect">
            <a:avLst>
              <a:gd name="adj" fmla="val 3846"/>
            </a:avLst>
          </a:prstGeom>
          <a:solidFill>
            <a:srgbClr val="F0EFEA"/>
          </a:solidFill>
          <a:ln w="12700">
            <a:solidFill>
              <a:srgbClr val="D8D6D0"/>
            </a:solidFill>
            <a:prstDash val="solid"/>
          </a:ln>
        </p:spPr>
      </p:sp>
      <p:sp>
        <p:nvSpPr>
          <p:cNvPr id="8" name="paths-shape-7"/>
          <p:cNvSpPr/>
          <p:nvPr/>
        </p:nvSpPr>
        <p:spPr>
          <a:xfrm>
            <a:off x="11430000" y="1803400"/>
            <a:ext cx="3302000" cy="5334000"/>
          </a:xfrm>
          <a:prstGeom prst="roundRect">
            <a:avLst>
              <a:gd name="adj" fmla="val 3846"/>
            </a:avLst>
          </a:prstGeom>
          <a:solidFill>
            <a:srgbClr val="F0EFEA"/>
          </a:solidFill>
          <a:ln w="12700">
            <a:solidFill>
              <a:srgbClr val="D8D6D0"/>
            </a:solidFill>
            <a:prstDash val="solid"/>
          </a:ln>
        </p:spPr>
      </p:sp>
      <p:sp>
        <p:nvSpPr>
          <p:cNvPr id="9" name="paths-text-8"/>
          <p:cNvSpPr/>
          <p:nvPr/>
        </p:nvSpPr>
        <p:spPr>
          <a:xfrm>
            <a:off x="1066800" y="2159000"/>
            <a:ext cx="2692400" cy="41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90"/>
              </a:lnSpc>
              <a:buNone/>
            </a:pPr>
            <a:r>
              <a:rPr lang="zh-Hant" altLang="en-US" sz="2200" dirty="0">
                <a:solidFill>
                  <a:srgbClr val="0F2537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01  LPA解散</a:t>
            </a:r>
            <a:endParaRPr lang="en-US" sz="1800" dirty="0"/>
          </a:p>
          <a:p>
            <a:pPr algn="l" indent="0" marL="0">
              <a:lnSpc>
                <a:spcPts val="2610"/>
              </a:lnSpc>
              <a:buNone/>
            </a:pPr>
            <a:r>
              <a:rPr lang="zh-Hant" altLang="en-US" sz="1800" dirty="0">
                <a:solidFill>
                  <a:srgbClr val="1A2E3D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按有限合伙协议及第70条的解散事件判断。</a:t>
            </a:r>
            <a:endParaRPr lang="en-US" sz="1800" dirty="0"/>
          </a:p>
          <a:p>
            <a:pPr algn="l" indent="0" marL="0">
              <a:lnSpc>
                <a:spcPts val="2610"/>
              </a:lnSpc>
              <a:buNone/>
            </a:pPr>
            <a:r>
              <a:rPr lang="zh-Hant" altLang="en-US" sz="1800" dirty="0">
                <a:solidFill>
                  <a:srgbClr val="1A2E3D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解散不是资产、债务和税务已经全部收尾。</a:t>
            </a:r>
            <a:endParaRPr lang="en-US" sz="1800" dirty="0"/>
          </a:p>
          <a:p>
            <a:pPr algn="l" indent="0" marL="0">
              <a:lnSpc>
                <a:spcPts val="2610"/>
              </a:lnSpc>
              <a:buNone/>
            </a:pPr>
            <a:r>
              <a:rPr lang="zh-Hant" altLang="en-US" sz="1800" dirty="0">
                <a:solidFill>
                  <a:srgbClr val="5C6E7D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关键：生效日、授权、LPF8责任主体。</a:t>
            </a:r>
            <a:endParaRPr lang="en-US" sz="1800" dirty="0"/>
          </a:p>
        </p:txBody>
      </p:sp>
      <p:sp>
        <p:nvSpPr>
          <p:cNvPr id="10" name="paths-text-9"/>
          <p:cNvSpPr/>
          <p:nvPr/>
        </p:nvSpPr>
        <p:spPr>
          <a:xfrm>
            <a:off x="4622800" y="2159000"/>
            <a:ext cx="2692400" cy="41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90"/>
              </a:lnSpc>
              <a:buNone/>
            </a:pPr>
            <a:r>
              <a:rPr lang="zh-Hant" altLang="en-US" sz="2200" dirty="0">
                <a:solidFill>
                  <a:srgbClr val="0F2537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02  法院清盘</a:t>
            </a:r>
            <a:endParaRPr lang="en-US" sz="1800" dirty="0"/>
          </a:p>
          <a:p>
            <a:pPr algn="l" indent="0" marL="0">
              <a:lnSpc>
                <a:spcPts val="2610"/>
              </a:lnSpc>
              <a:buNone/>
            </a:pPr>
            <a:r>
              <a:rPr lang="zh-Hant" altLang="en-US" sz="1800" dirty="0">
                <a:solidFill>
                  <a:srgbClr val="1A2E3D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第71条涉及法院命令解散；第32章第X部适用于LPF法院清盘。</a:t>
            </a:r>
            <a:endParaRPr lang="en-US" sz="1800" dirty="0"/>
          </a:p>
          <a:p>
            <a:pPr algn="l" indent="0" marL="0">
              <a:lnSpc>
                <a:spcPts val="2610"/>
              </a:lnSpc>
              <a:buNone/>
            </a:pPr>
            <a:r>
              <a:rPr lang="zh-Hant" altLang="en-US" sz="1800" dirty="0">
                <a:solidFill>
                  <a:srgbClr val="1A2E3D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不要用LPF8代替法院程序、清盘人报告或债权申报。</a:t>
            </a:r>
            <a:endParaRPr lang="en-US" sz="1800" dirty="0"/>
          </a:p>
        </p:txBody>
      </p:sp>
      <p:sp>
        <p:nvSpPr>
          <p:cNvPr id="11" name="paths-text-10"/>
          <p:cNvSpPr/>
          <p:nvPr/>
        </p:nvSpPr>
        <p:spPr>
          <a:xfrm>
            <a:off x="8178800" y="2159000"/>
            <a:ext cx="2692400" cy="41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90"/>
              </a:lnSpc>
              <a:buNone/>
            </a:pPr>
            <a:r>
              <a:rPr lang="zh-Hant" altLang="en-US" sz="2200" dirty="0">
                <a:solidFill>
                  <a:srgbClr val="0F2537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03  LPF撤销</a:t>
            </a:r>
            <a:endParaRPr lang="en-US" sz="1800" dirty="0"/>
          </a:p>
          <a:p>
            <a:pPr algn="l" indent="0" marL="0">
              <a:lnSpc>
                <a:spcPts val="2610"/>
              </a:lnSpc>
              <a:buNone/>
            </a:pPr>
            <a:r>
              <a:rPr lang="zh-Hant" altLang="en-US" sz="1800" dirty="0">
                <a:solidFill>
                  <a:srgbClr val="1A2E3D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LPF7是第68条下的撤销登记申请。</a:t>
            </a:r>
            <a:endParaRPr lang="en-US" sz="1800" dirty="0"/>
          </a:p>
          <a:p>
            <a:pPr algn="l" indent="0" marL="0">
              <a:lnSpc>
                <a:spcPts val="2610"/>
              </a:lnSpc>
              <a:buNone/>
            </a:pPr>
            <a:r>
              <a:rPr lang="zh-Hant" altLang="en-US" sz="1800" dirty="0">
                <a:solidFill>
                  <a:srgbClr val="1A2E3D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须逐项核实合伙人同意、负债、诉讼及香港不动产条件。</a:t>
            </a:r>
            <a:endParaRPr lang="en-US" sz="1800" dirty="0"/>
          </a:p>
          <a:p>
            <a:pPr algn="l" indent="0" marL="0">
              <a:lnSpc>
                <a:spcPts val="2610"/>
              </a:lnSpc>
              <a:buNone/>
            </a:pPr>
            <a:r>
              <a:rPr lang="zh-Hant" altLang="en-US" sz="1800" dirty="0">
                <a:solidFill>
                  <a:srgbClr val="5C6E7D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公告与反对期不承诺完成日期。</a:t>
            </a:r>
            <a:endParaRPr lang="en-US" sz="1800" dirty="0"/>
          </a:p>
        </p:txBody>
      </p:sp>
      <p:sp>
        <p:nvSpPr>
          <p:cNvPr id="12" name="paths-text-11"/>
          <p:cNvSpPr/>
          <p:nvPr/>
        </p:nvSpPr>
        <p:spPr>
          <a:xfrm>
            <a:off x="11734800" y="2159000"/>
            <a:ext cx="2692400" cy="41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90"/>
              </a:lnSpc>
              <a:buNone/>
            </a:pPr>
            <a:r>
              <a:rPr lang="zh-Hant" altLang="en-US" sz="2200" dirty="0">
                <a:solidFill>
                  <a:srgbClr val="0F2537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04  关联主体</a:t>
            </a:r>
            <a:endParaRPr lang="en-US" sz="1800" dirty="0"/>
          </a:p>
          <a:p>
            <a:pPr algn="l" indent="0" marL="0">
              <a:lnSpc>
                <a:spcPts val="2610"/>
              </a:lnSpc>
              <a:buNone/>
            </a:pPr>
            <a:r>
              <a:rPr lang="zh-Hant" altLang="en-US" sz="1800" dirty="0">
                <a:solidFill>
                  <a:srgbClr val="1A2E3D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GP公司注销或清盘，不等于LPF已经结束。</a:t>
            </a:r>
            <a:endParaRPr lang="en-US" sz="1800" dirty="0"/>
          </a:p>
          <a:p>
            <a:pPr algn="l" indent="0" marL="0">
              <a:lnSpc>
                <a:spcPts val="2610"/>
              </a:lnSpc>
              <a:buNone/>
            </a:pPr>
            <a:r>
              <a:rPr lang="zh-Hant" altLang="en-US" sz="1800" dirty="0">
                <a:solidFill>
                  <a:srgbClr val="1A2E3D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SFC持牌法团、代表或注册机构，须按监管身份另行收尾。</a:t>
            </a:r>
            <a:endParaRPr lang="en-US" sz="1800" dirty="0"/>
          </a:p>
          <a:p>
            <a:pPr algn="l" indent="0" marL="0">
              <a:lnSpc>
                <a:spcPts val="2610"/>
              </a:lnSpc>
              <a:buNone/>
            </a:pPr>
            <a:r>
              <a:rPr lang="zh-Hant" altLang="en-US" sz="1800" dirty="0">
                <a:solidFill>
                  <a:srgbClr val="5C6E7D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状态表要逐实体列明。</a:t>
            </a:r>
            <a:endParaRPr lang="en-US" sz="1800" dirty="0"/>
          </a:p>
        </p:txBody>
      </p:sp>
      <p:sp>
        <p:nvSpPr>
          <p:cNvPr id="13" name="paths-foot"/>
          <p:cNvSpPr/>
          <p:nvPr/>
        </p:nvSpPr>
        <p:spPr>
          <a:xfrm>
            <a:off x="762000" y="8559800"/>
            <a:ext cx="12700000" cy="2540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Hant" altLang="en-US" sz="1400" dirty="0">
                <a:solidFill>
                  <a:srgbClr val="5C6E7D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来源：公司注册处 FAQ｜LPF指定表格｜Cap.637 Part 6｜SFC持续责任｜核实日 2026-10-21</a:t>
            </a:r>
            <a:endParaRPr lang="en-US" sz="1400" dirty="0"/>
          </a:p>
        </p:txBody>
      </p:sp>
      <p:sp>
        <p:nvSpPr>
          <p:cNvPr id="14" name="paths-text-13"/>
          <p:cNvSpPr/>
          <p:nvPr/>
        </p:nvSpPr>
        <p:spPr>
          <a:xfrm>
            <a:off x="14859000" y="8509000"/>
            <a:ext cx="635000" cy="304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zh-Hant" altLang="en-US" sz="1400" dirty="0">
                <a:solidFill>
                  <a:srgbClr val="0F2537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02 / 12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9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adiness-shape-1"/>
          <p:cNvSpPr/>
          <p:nvPr/>
        </p:nvSpPr>
        <p:spPr>
          <a:xfrm>
            <a:off x="762000" y="381000"/>
            <a:ext cx="25400" cy="584200"/>
          </a:xfrm>
          <a:prstGeom prst="rect">
            <a:avLst/>
          </a:prstGeom>
          <a:solidFill>
            <a:srgbClr val="C5A059"/>
          </a:solidFill>
          <a:ln/>
        </p:spPr>
      </p:sp>
      <p:sp>
        <p:nvSpPr>
          <p:cNvPr id="3" name="readiness-text-2"/>
          <p:cNvSpPr/>
          <p:nvPr/>
        </p:nvSpPr>
        <p:spPr>
          <a:xfrm>
            <a:off x="990600" y="330200"/>
            <a:ext cx="11430000" cy="5334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Hant" altLang="en-US" sz="3200" dirty="0">
                <a:solidFill>
                  <a:srgbClr val="0F2537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退出准备：四张清单</a:t>
            </a:r>
            <a:endParaRPr lang="en-US" sz="3200" dirty="0"/>
          </a:p>
        </p:txBody>
      </p:sp>
      <p:sp>
        <p:nvSpPr>
          <p:cNvPr id="4" name="readiness-text-3"/>
          <p:cNvSpPr/>
          <p:nvPr/>
        </p:nvSpPr>
        <p:spPr>
          <a:xfrm>
            <a:off x="990600" y="965200"/>
            <a:ext cx="13716000" cy="355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Hant" altLang="en-US" sz="1400" dirty="0">
                <a:solidFill>
                  <a:srgbClr val="5C6E7D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先固定授权与截止日，再把可分配资产和不能遗漏的责任逐项锁定。</a:t>
            </a:r>
            <a:endParaRPr lang="en-US" sz="1400" dirty="0"/>
          </a:p>
        </p:txBody>
      </p:sp>
      <p:sp>
        <p:nvSpPr>
          <p:cNvPr id="5" name="readiness-shape-4"/>
          <p:cNvSpPr/>
          <p:nvPr/>
        </p:nvSpPr>
        <p:spPr>
          <a:xfrm>
            <a:off x="762000" y="1778000"/>
            <a:ext cx="6794500" cy="2603500"/>
          </a:xfrm>
          <a:prstGeom prst="roundRect">
            <a:avLst>
              <a:gd name="adj" fmla="val 4878"/>
            </a:avLst>
          </a:prstGeom>
          <a:solidFill>
            <a:srgbClr val="F0EFEA"/>
          </a:solidFill>
          <a:ln w="12700">
            <a:solidFill>
              <a:srgbClr val="D8D6D0"/>
            </a:solidFill>
            <a:prstDash val="solid"/>
          </a:ln>
        </p:spPr>
      </p:sp>
      <p:sp>
        <p:nvSpPr>
          <p:cNvPr id="6" name="readiness-shape-5"/>
          <p:cNvSpPr/>
          <p:nvPr/>
        </p:nvSpPr>
        <p:spPr>
          <a:xfrm>
            <a:off x="7937500" y="1778000"/>
            <a:ext cx="6794500" cy="2603500"/>
          </a:xfrm>
          <a:prstGeom prst="roundRect">
            <a:avLst>
              <a:gd name="adj" fmla="val 4878"/>
            </a:avLst>
          </a:prstGeom>
          <a:solidFill>
            <a:srgbClr val="F0EFEA"/>
          </a:solidFill>
          <a:ln w="12700">
            <a:solidFill>
              <a:srgbClr val="D8D6D0"/>
            </a:solidFill>
            <a:prstDash val="solid"/>
          </a:ln>
        </p:spPr>
      </p:sp>
      <p:sp>
        <p:nvSpPr>
          <p:cNvPr id="7" name="readiness-shape-6"/>
          <p:cNvSpPr/>
          <p:nvPr/>
        </p:nvSpPr>
        <p:spPr>
          <a:xfrm>
            <a:off x="762000" y="4699000"/>
            <a:ext cx="6794500" cy="2603500"/>
          </a:xfrm>
          <a:prstGeom prst="roundRect">
            <a:avLst>
              <a:gd name="adj" fmla="val 4878"/>
            </a:avLst>
          </a:prstGeom>
          <a:solidFill>
            <a:srgbClr val="F0EFEA"/>
          </a:solidFill>
          <a:ln w="12700">
            <a:solidFill>
              <a:srgbClr val="D8D6D0"/>
            </a:solidFill>
            <a:prstDash val="solid"/>
          </a:ln>
        </p:spPr>
      </p:sp>
      <p:sp>
        <p:nvSpPr>
          <p:cNvPr id="8" name="readiness-shape-7"/>
          <p:cNvSpPr/>
          <p:nvPr/>
        </p:nvSpPr>
        <p:spPr>
          <a:xfrm>
            <a:off x="7937500" y="4699000"/>
            <a:ext cx="6794500" cy="2603500"/>
          </a:xfrm>
          <a:prstGeom prst="roundRect">
            <a:avLst>
              <a:gd name="adj" fmla="val 4878"/>
            </a:avLst>
          </a:prstGeom>
          <a:solidFill>
            <a:srgbClr val="F0EFEA"/>
          </a:solidFill>
          <a:ln w="12700">
            <a:solidFill>
              <a:srgbClr val="D8D6D0"/>
            </a:solidFill>
            <a:prstDash val="solid"/>
          </a:ln>
        </p:spPr>
      </p:sp>
      <p:sp>
        <p:nvSpPr>
          <p:cNvPr id="9" name="readiness-text-8"/>
          <p:cNvSpPr/>
          <p:nvPr/>
        </p:nvSpPr>
        <p:spPr>
          <a:xfrm>
            <a:off x="1117600" y="2095500"/>
            <a:ext cx="6032500" cy="19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90"/>
              </a:lnSpc>
              <a:buNone/>
            </a:pPr>
            <a:r>
              <a:rPr lang="zh-Hant" altLang="en-US" sz="2200" dirty="0">
                <a:solidFill>
                  <a:srgbClr val="0F2537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01  授权与记录</a:t>
            </a:r>
            <a:endParaRPr lang="en-US" sz="1800" dirty="0"/>
          </a:p>
          <a:p>
            <a:pPr algn="l" marL="285750" indent="-285750">
              <a:lnSpc>
                <a:spcPts val="2610"/>
              </a:lnSpc>
              <a:spcBef>
                <a:spcPts val="10"/>
              </a:spcBef>
              <a:buSzPct val="100000"/>
              <a:buChar char="✓"/>
            </a:pPr>
            <a:r>
              <a:rPr lang="zh-Hant" altLang="en-US" sz="1800" dirty="0">
                <a:solidFill>
                  <a:srgbClr val="1A2E3D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GP董事会或股东授权</a:t>
            </a:r>
            <a:endParaRPr lang="en-US" sz="1800" dirty="0"/>
          </a:p>
          <a:p>
            <a:pPr algn="l" marL="285750" indent="-285750">
              <a:lnSpc>
                <a:spcPts val="2610"/>
              </a:lnSpc>
              <a:spcBef>
                <a:spcPts val="10"/>
              </a:spcBef>
              <a:buSzPct val="100000"/>
              <a:buChar char="✓"/>
            </a:pPr>
            <a:r>
              <a:rPr lang="zh-Hant" altLang="en-US" sz="1800" dirty="0">
                <a:solidFill>
                  <a:srgbClr val="1A2E3D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LPA要求的合伙人决议</a:t>
            </a:r>
            <a:endParaRPr lang="en-US" sz="1800" dirty="0"/>
          </a:p>
          <a:p>
            <a:pPr algn="l" marL="285750" indent="-285750">
              <a:lnSpc>
                <a:spcPts val="2610"/>
              </a:lnSpc>
              <a:spcBef>
                <a:spcPts val="10"/>
              </a:spcBef>
              <a:buSzPct val="100000"/>
              <a:buChar char="✓"/>
            </a:pPr>
            <a:r>
              <a:rPr lang="zh-Hant" altLang="en-US" sz="1800" dirty="0">
                <a:solidFill>
                  <a:srgbClr val="1A2E3D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签署人、生效日、记录保管人</a:t>
            </a:r>
            <a:endParaRPr lang="en-US" sz="1800" dirty="0"/>
          </a:p>
        </p:txBody>
      </p:sp>
      <p:sp>
        <p:nvSpPr>
          <p:cNvPr id="10" name="readiness-text-9"/>
          <p:cNvSpPr/>
          <p:nvPr/>
        </p:nvSpPr>
        <p:spPr>
          <a:xfrm>
            <a:off x="8293100" y="2095500"/>
            <a:ext cx="6032500" cy="19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90"/>
              </a:lnSpc>
              <a:buNone/>
            </a:pPr>
            <a:r>
              <a:rPr lang="zh-Hant" altLang="en-US" sz="2200" dirty="0">
                <a:solidFill>
                  <a:srgbClr val="0F2537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02  资产与负债</a:t>
            </a:r>
            <a:endParaRPr lang="en-US" sz="1800" dirty="0"/>
          </a:p>
          <a:p>
            <a:pPr algn="l" marL="285750" indent="-285750">
              <a:lnSpc>
                <a:spcPts val="2610"/>
              </a:lnSpc>
              <a:spcBef>
                <a:spcPts val="10"/>
              </a:spcBef>
              <a:buSzPct val="100000"/>
              <a:buChar char="✓"/>
            </a:pPr>
            <a:r>
              <a:rPr lang="zh-Hant" altLang="en-US" sz="1800" dirty="0">
                <a:solidFill>
                  <a:srgbClr val="1A2E3D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银行、托管、证券、私募及数字资产</a:t>
            </a:r>
            <a:endParaRPr lang="en-US" sz="1800" dirty="0"/>
          </a:p>
          <a:p>
            <a:pPr algn="l" marL="285750" indent="-285750">
              <a:lnSpc>
                <a:spcPts val="2610"/>
              </a:lnSpc>
              <a:spcBef>
                <a:spcPts val="10"/>
              </a:spcBef>
              <a:buSzPct val="100000"/>
              <a:buChar char="✓"/>
            </a:pPr>
            <a:r>
              <a:rPr lang="zh-Hant" altLang="en-US" sz="1800" dirty="0">
                <a:solidFill>
                  <a:srgbClr val="1A2E3D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应收款、费用、税项、担保与赔偿</a:t>
            </a:r>
            <a:endParaRPr lang="en-US" sz="1800" dirty="0"/>
          </a:p>
          <a:p>
            <a:pPr algn="l" marL="285750" indent="-285750">
              <a:lnSpc>
                <a:spcPts val="2610"/>
              </a:lnSpc>
              <a:spcBef>
                <a:spcPts val="10"/>
              </a:spcBef>
              <a:buSzPct val="100000"/>
              <a:buChar char="✓"/>
            </a:pPr>
            <a:r>
              <a:rPr lang="zh-Hant" altLang="en-US" sz="1800" dirty="0">
                <a:solidFill>
                  <a:srgbClr val="1A2E3D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分配前取得余额或结清确认</a:t>
            </a:r>
            <a:endParaRPr lang="en-US" sz="1800" dirty="0"/>
          </a:p>
        </p:txBody>
      </p:sp>
      <p:sp>
        <p:nvSpPr>
          <p:cNvPr id="11" name="readiness-text-10"/>
          <p:cNvSpPr/>
          <p:nvPr/>
        </p:nvSpPr>
        <p:spPr>
          <a:xfrm>
            <a:off x="1117600" y="5016500"/>
            <a:ext cx="6032500" cy="19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90"/>
              </a:lnSpc>
              <a:buNone/>
            </a:pPr>
            <a:r>
              <a:rPr lang="zh-Hant" altLang="en-US" sz="2200" dirty="0">
                <a:solidFill>
                  <a:srgbClr val="0F2537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03  资本承诺</a:t>
            </a:r>
            <a:endParaRPr lang="en-US" sz="1800" dirty="0"/>
          </a:p>
          <a:p>
            <a:pPr algn="l" marL="285750" indent="-285750">
              <a:lnSpc>
                <a:spcPts val="2610"/>
              </a:lnSpc>
              <a:spcBef>
                <a:spcPts val="10"/>
              </a:spcBef>
              <a:buSzPct val="100000"/>
              <a:buChar char="✓"/>
            </a:pPr>
            <a:r>
              <a:rPr lang="zh-Hant" altLang="en-US" sz="1800" dirty="0">
                <a:solidFill>
                  <a:srgbClr val="1A2E3D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未缴资本调用与投资组合承诺</a:t>
            </a:r>
            <a:endParaRPr lang="en-US" sz="1800" dirty="0"/>
          </a:p>
          <a:p>
            <a:pPr algn="l" marL="285750" indent="-285750">
              <a:lnSpc>
                <a:spcPts val="2610"/>
              </a:lnSpc>
              <a:spcBef>
                <a:spcPts val="10"/>
              </a:spcBef>
              <a:buSzPct val="100000"/>
              <a:buChar char="✓"/>
            </a:pPr>
            <a:r>
              <a:rPr lang="zh-Hant" altLang="en-US" sz="1800" dirty="0">
                <a:solidFill>
                  <a:srgbClr val="1A2E3D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或有负债、未开票费用</a:t>
            </a:r>
            <a:endParaRPr lang="en-US" sz="1800" dirty="0"/>
          </a:p>
          <a:p>
            <a:pPr algn="l" marL="285750" indent="-285750">
              <a:lnSpc>
                <a:spcPts val="2610"/>
              </a:lnSpc>
              <a:spcBef>
                <a:spcPts val="10"/>
              </a:spcBef>
              <a:buSzPct val="100000"/>
              <a:buChar char="✓"/>
            </a:pPr>
            <a:r>
              <a:rPr lang="zh-Hant" altLang="en-US" sz="1800" dirty="0">
                <a:solidFill>
                  <a:srgbClr val="1A2E3D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争议款项不能因零业务消失</a:t>
            </a:r>
            <a:endParaRPr lang="en-US" sz="1800" dirty="0"/>
          </a:p>
        </p:txBody>
      </p:sp>
      <p:sp>
        <p:nvSpPr>
          <p:cNvPr id="12" name="readiness-text-11"/>
          <p:cNvSpPr/>
          <p:nvPr/>
        </p:nvSpPr>
        <p:spPr>
          <a:xfrm>
            <a:off x="8293100" y="5016500"/>
            <a:ext cx="6032500" cy="19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90"/>
              </a:lnSpc>
              <a:buNone/>
            </a:pPr>
            <a:r>
              <a:rPr lang="zh-Hant" altLang="en-US" sz="2200" dirty="0">
                <a:solidFill>
                  <a:srgbClr val="0F2537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04  未结交易</a:t>
            </a:r>
            <a:endParaRPr lang="en-US" sz="1800" dirty="0"/>
          </a:p>
          <a:p>
            <a:pPr algn="l" marL="285750" indent="-285750">
              <a:lnSpc>
                <a:spcPts val="2610"/>
              </a:lnSpc>
              <a:spcBef>
                <a:spcPts val="10"/>
              </a:spcBef>
              <a:buSzPct val="100000"/>
              <a:buChar char="✓"/>
            </a:pPr>
            <a:r>
              <a:rPr lang="zh-Hant" altLang="en-US" sz="1800" dirty="0">
                <a:solidFill>
                  <a:srgbClr val="1A2E3D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已签未交割交易与保证金</a:t>
            </a:r>
            <a:endParaRPr lang="en-US" sz="1800" dirty="0"/>
          </a:p>
          <a:p>
            <a:pPr algn="l" marL="285750" indent="-285750">
              <a:lnSpc>
                <a:spcPts val="2610"/>
              </a:lnSpc>
              <a:spcBef>
                <a:spcPts val="10"/>
              </a:spcBef>
              <a:buSzPct val="100000"/>
              <a:buChar char="✓"/>
            </a:pPr>
            <a:r>
              <a:rPr lang="zh-Hant" altLang="en-US" sz="1800" dirty="0">
                <a:solidFill>
                  <a:srgbClr val="1A2E3D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诉讼、仲裁、监管问询</a:t>
            </a:r>
            <a:endParaRPr lang="en-US" sz="1800" dirty="0"/>
          </a:p>
          <a:p>
            <a:pPr algn="l" marL="285750" indent="-285750">
              <a:lnSpc>
                <a:spcPts val="2610"/>
              </a:lnSpc>
              <a:spcBef>
                <a:spcPts val="10"/>
              </a:spcBef>
              <a:buSzPct val="100000"/>
              <a:buChar char="✓"/>
            </a:pPr>
            <a:r>
              <a:rPr lang="zh-Hant" altLang="en-US" sz="1800" dirty="0">
                <a:solidFill>
                  <a:srgbClr val="1A2E3D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逐项列明责任、准备金和下一步</a:t>
            </a:r>
            <a:endParaRPr lang="en-US" sz="1800" dirty="0"/>
          </a:p>
        </p:txBody>
      </p:sp>
      <p:sp>
        <p:nvSpPr>
          <p:cNvPr id="13" name="readiness-text-12"/>
          <p:cNvSpPr/>
          <p:nvPr/>
        </p:nvSpPr>
        <p:spPr>
          <a:xfrm>
            <a:off x="762000" y="8559800"/>
            <a:ext cx="13081000" cy="2540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Hant" altLang="en-US" sz="1400" dirty="0">
                <a:solidFill>
                  <a:srgbClr val="5C6E7D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来源：公司注册处 FAQ｜Cap.637 Part 6｜核实日 2026-10-21；清单化安排为项目实操建议</a:t>
            </a:r>
            <a:endParaRPr lang="en-US" sz="1400" dirty="0"/>
          </a:p>
        </p:txBody>
      </p:sp>
      <p:sp>
        <p:nvSpPr>
          <p:cNvPr id="14" name="readiness-text-13"/>
          <p:cNvSpPr/>
          <p:nvPr/>
        </p:nvSpPr>
        <p:spPr>
          <a:xfrm>
            <a:off x="14859000" y="8509000"/>
            <a:ext cx="635000" cy="304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zh-Hant" altLang="en-US" sz="1400" dirty="0">
                <a:solidFill>
                  <a:srgbClr val="0F2537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03 / 12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9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reditors-shape-1"/>
          <p:cNvSpPr/>
          <p:nvPr/>
        </p:nvSpPr>
        <p:spPr>
          <a:xfrm>
            <a:off x="762000" y="381000"/>
            <a:ext cx="25400" cy="584200"/>
          </a:xfrm>
          <a:prstGeom prst="rect">
            <a:avLst/>
          </a:prstGeom>
          <a:solidFill>
            <a:srgbClr val="C5A059"/>
          </a:solidFill>
          <a:ln/>
        </p:spPr>
      </p:sp>
      <p:sp>
        <p:nvSpPr>
          <p:cNvPr id="3" name="creditors-text-2"/>
          <p:cNvSpPr/>
          <p:nvPr/>
        </p:nvSpPr>
        <p:spPr>
          <a:xfrm>
            <a:off x="990600" y="330200"/>
            <a:ext cx="11430000" cy="5334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Hant" altLang="en-US" sz="3200" dirty="0">
                <a:solidFill>
                  <a:srgbClr val="0F2537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债权、准备金与分配</a:t>
            </a:r>
            <a:endParaRPr lang="en-US" sz="3200" dirty="0"/>
          </a:p>
        </p:txBody>
      </p:sp>
      <p:sp>
        <p:nvSpPr>
          <p:cNvPr id="4" name="creditors-text-3"/>
          <p:cNvSpPr/>
          <p:nvPr/>
        </p:nvSpPr>
        <p:spPr>
          <a:xfrm>
            <a:off x="990600" y="965200"/>
            <a:ext cx="13716000" cy="355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Hant" altLang="en-US" sz="1400" dirty="0">
                <a:solidFill>
                  <a:srgbClr val="5C6E7D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登记撤销不能绕过催款、索赔、仲裁、监管问询、税务追补或托管差异。</a:t>
            </a:r>
            <a:endParaRPr lang="en-US" sz="1400" dirty="0"/>
          </a:p>
        </p:txBody>
      </p:sp>
      <p:sp>
        <p:nvSpPr>
          <p:cNvPr id="5" name="creditors-shape-4"/>
          <p:cNvSpPr/>
          <p:nvPr/>
        </p:nvSpPr>
        <p:spPr>
          <a:xfrm>
            <a:off x="762000" y="1803400"/>
            <a:ext cx="6794500" cy="5461000"/>
          </a:xfrm>
          <a:prstGeom prst="roundRect">
            <a:avLst>
              <a:gd name="adj" fmla="val 2326"/>
            </a:avLst>
          </a:prstGeom>
          <a:solidFill>
            <a:srgbClr val="F0EFEA"/>
          </a:solidFill>
          <a:ln w="12700">
            <a:solidFill>
              <a:srgbClr val="D8D6D0"/>
            </a:solidFill>
            <a:prstDash val="solid"/>
          </a:ln>
        </p:spPr>
      </p:sp>
      <p:sp>
        <p:nvSpPr>
          <p:cNvPr id="6" name="creditors-shape-5"/>
          <p:cNvSpPr/>
          <p:nvPr/>
        </p:nvSpPr>
        <p:spPr>
          <a:xfrm>
            <a:off x="7937500" y="1803400"/>
            <a:ext cx="6794500" cy="5461000"/>
          </a:xfrm>
          <a:prstGeom prst="roundRect">
            <a:avLst>
              <a:gd name="adj" fmla="val 2326"/>
            </a:avLst>
          </a:prstGeom>
          <a:solidFill>
            <a:srgbClr val="0F2537"/>
          </a:solidFill>
          <a:ln/>
        </p:spPr>
      </p:sp>
      <p:sp>
        <p:nvSpPr>
          <p:cNvPr id="7" name="creditors-text-6"/>
          <p:cNvSpPr/>
          <p:nvPr/>
        </p:nvSpPr>
        <p:spPr>
          <a:xfrm>
            <a:off x="1143000" y="2209800"/>
            <a:ext cx="6032500" cy="4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90"/>
              </a:lnSpc>
              <a:buNone/>
            </a:pPr>
            <a:r>
              <a:rPr lang="zh-Hant" altLang="en-US" sz="2200" dirty="0">
                <a:solidFill>
                  <a:srgbClr val="0F2537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先做债权地图</a:t>
            </a:r>
            <a:endParaRPr lang="en-US" sz="1800" dirty="0"/>
          </a:p>
          <a:p>
            <a:pPr algn="l" marL="285750" indent="-285750">
              <a:lnSpc>
                <a:spcPts val="2610"/>
              </a:lnSpc>
              <a:spcBef>
                <a:spcPts val="10"/>
              </a:spcBef>
              <a:buSzPct val="100000"/>
              <a:buFont typeface="+mj-lt"/>
              <a:buAutoNum type="arabicPeriod" startAt="1"/>
            </a:pPr>
            <a:r>
              <a:rPr lang="zh-Hant" altLang="en-US" sz="1800" dirty="0">
                <a:solidFill>
                  <a:srgbClr val="1A2E3D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已知债务：发票、借款、费用、税项</a:t>
            </a:r>
            <a:endParaRPr lang="en-US" sz="1800" dirty="0"/>
          </a:p>
          <a:p>
            <a:pPr algn="l" marL="285750" indent="-285750">
              <a:lnSpc>
                <a:spcPts val="2610"/>
              </a:lnSpc>
              <a:spcBef>
                <a:spcPts val="10"/>
              </a:spcBef>
              <a:buSzPct val="100000"/>
              <a:buFont typeface="+mj-lt"/>
              <a:buAutoNum type="arabicPeriod" startAt="2"/>
            </a:pPr>
            <a:r>
              <a:rPr lang="zh-Hant" altLang="en-US" sz="1800" dirty="0">
                <a:solidFill>
                  <a:srgbClr val="1A2E3D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或有债务：担保、赔偿、追补、争议</a:t>
            </a:r>
            <a:endParaRPr lang="en-US" sz="1800" dirty="0"/>
          </a:p>
          <a:p>
            <a:pPr algn="l" marL="285750" indent="-285750">
              <a:lnSpc>
                <a:spcPts val="2610"/>
              </a:lnSpc>
              <a:spcBef>
                <a:spcPts val="10"/>
              </a:spcBef>
              <a:buSzPct val="100000"/>
              <a:buFont typeface="+mj-lt"/>
              <a:buAutoNum type="arabicPeriod" startAt="3"/>
            </a:pPr>
            <a:r>
              <a:rPr lang="zh-Hant" altLang="en-US" sz="1800" dirty="0">
                <a:solidFill>
                  <a:srgbClr val="1A2E3D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程序债务：诉讼、仲裁、监管问询</a:t>
            </a:r>
            <a:endParaRPr lang="en-US" sz="1800" dirty="0"/>
          </a:p>
          <a:p>
            <a:pPr algn="l" marL="285750" indent="-285750">
              <a:lnSpc>
                <a:spcPts val="2610"/>
              </a:lnSpc>
              <a:spcBef>
                <a:spcPts val="10"/>
              </a:spcBef>
              <a:buSzPct val="100000"/>
              <a:buFont typeface="+mj-lt"/>
              <a:buAutoNum type="arabicPeriod" startAt="4"/>
            </a:pPr>
            <a:r>
              <a:rPr lang="zh-Hant" altLang="en-US" sz="1800" dirty="0">
                <a:solidFill>
                  <a:srgbClr val="1A2E3D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托管差异：余额、资产、交割状态</a:t>
            </a:r>
            <a:endParaRPr lang="en-US" sz="1800" dirty="0"/>
          </a:p>
          <a:p>
            <a:pPr algn="l" indent="0" marL="0">
              <a:lnSpc>
                <a:spcPts val="2610"/>
              </a:lnSpc>
              <a:buNone/>
            </a:pPr>
            <a:r>
              <a:rPr lang="zh-Hant" altLang="en-US" sz="1800" dirty="0">
                <a:solidFill>
                  <a:srgbClr val="5C6E7D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发现争议时，暂停“直接撤销”的判断，评估准备金、和解、法院清盘或其他路径。</a:t>
            </a:r>
            <a:endParaRPr lang="en-US" sz="1800" dirty="0"/>
          </a:p>
        </p:txBody>
      </p:sp>
      <p:sp>
        <p:nvSpPr>
          <p:cNvPr id="8" name="creditors-text-7"/>
          <p:cNvSpPr/>
          <p:nvPr/>
        </p:nvSpPr>
        <p:spPr>
          <a:xfrm>
            <a:off x="8318500" y="2209800"/>
            <a:ext cx="6032500" cy="4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90"/>
              </a:lnSpc>
              <a:buNone/>
            </a:pPr>
            <a:r>
              <a:rPr lang="zh-Hant" altLang="en-US" sz="2200" dirty="0">
                <a:solidFill>
                  <a:srgbClr val="C5A059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分配前的可追踪流程</a:t>
            </a:r>
            <a:endParaRPr lang="en-US" sz="1800" dirty="0"/>
          </a:p>
          <a:p>
            <a:pPr algn="l" marL="285750" indent="-285750">
              <a:lnSpc>
                <a:spcPts val="2610"/>
              </a:lnSpc>
              <a:spcBef>
                <a:spcPts val="10"/>
              </a:spcBef>
              <a:buSzPct val="100000"/>
              <a:buFont typeface="+mj-lt"/>
              <a:buAutoNum type="arabicPeriod" startAt="1"/>
            </a:pPr>
            <a:r>
              <a:rPr lang="zh-Hant" altLang="en-US" sz="1800" dirty="0">
                <a:solidFill>
                  <a:srgbClr val="FAF9F6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形成清偿表与准备金依据</a:t>
            </a:r>
            <a:endParaRPr lang="en-US" sz="1800" dirty="0"/>
          </a:p>
          <a:p>
            <a:pPr algn="l" marL="285750" indent="-285750">
              <a:lnSpc>
                <a:spcPts val="2610"/>
              </a:lnSpc>
              <a:spcBef>
                <a:spcPts val="10"/>
              </a:spcBef>
              <a:buSzPct val="100000"/>
              <a:buFont typeface="+mj-lt"/>
              <a:buAutoNum type="arabicPeriod" startAt="2"/>
            </a:pPr>
            <a:r>
              <a:rPr lang="zh-Hant" altLang="en-US" sz="1800" dirty="0">
                <a:solidFill>
                  <a:srgbClr val="FAF9F6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按适用法律、LPA、融资及托管文件核准</a:t>
            </a:r>
            <a:endParaRPr lang="en-US" sz="1800" dirty="0"/>
          </a:p>
          <a:p>
            <a:pPr algn="l" marL="285750" indent="-285750">
              <a:lnSpc>
                <a:spcPts val="2610"/>
              </a:lnSpc>
              <a:spcBef>
                <a:spcPts val="10"/>
              </a:spcBef>
              <a:buSzPct val="100000"/>
              <a:buFont typeface="+mj-lt"/>
              <a:buAutoNum type="arabicPeriod" startAt="3"/>
            </a:pPr>
            <a:r>
              <a:rPr lang="zh-Hant" altLang="en-US" sz="1800" dirty="0">
                <a:solidFill>
                  <a:srgbClr val="FAF9F6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先结清或保留合理金额，再核算合伙人资本</a:t>
            </a:r>
            <a:endParaRPr lang="en-US" sz="1800" dirty="0"/>
          </a:p>
          <a:p>
            <a:pPr algn="l" marL="285750" indent="-285750">
              <a:lnSpc>
                <a:spcPts val="2610"/>
              </a:lnSpc>
              <a:spcBef>
                <a:spcPts val="10"/>
              </a:spcBef>
              <a:buSzPct val="100000"/>
              <a:buFont typeface="+mj-lt"/>
              <a:buAutoNum type="arabicPeriod" startAt="4"/>
            </a:pPr>
            <a:r>
              <a:rPr lang="zh-Hant" altLang="en-US" sz="1800" dirty="0">
                <a:solidFill>
                  <a:srgbClr val="FAF9F6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每笔分配留存决议、计算表、收款人核验及银行回单</a:t>
            </a:r>
            <a:endParaRPr lang="en-US" sz="1800" dirty="0"/>
          </a:p>
          <a:p>
            <a:pPr algn="l" indent="0" marL="0">
              <a:lnSpc>
                <a:spcPts val="2610"/>
              </a:lnSpc>
              <a:buNone/>
            </a:pPr>
            <a:r>
              <a:rPr lang="zh-Hant" altLang="en-US" sz="1800" dirty="0">
                <a:solidFill>
                  <a:srgbClr val="D9D4C8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本页不设一个适用于所有LPF的统一法定瀑布。</a:t>
            </a:r>
            <a:endParaRPr lang="en-US" sz="1800" dirty="0"/>
          </a:p>
        </p:txBody>
      </p:sp>
      <p:sp>
        <p:nvSpPr>
          <p:cNvPr id="9" name="creditors-shape-8"/>
          <p:cNvSpPr/>
          <p:nvPr/>
        </p:nvSpPr>
        <p:spPr>
          <a:xfrm>
            <a:off x="7556500" y="4508500"/>
            <a:ext cx="381000" cy="9144"/>
          </a:xfrm>
          <a:prstGeom prst="line">
            <a:avLst/>
          </a:prstGeom>
          <a:ln w="25400">
            <a:solidFill>
              <a:srgbClr val="C5A059"/>
            </a:solidFill>
            <a:prstDash val="solid"/>
            <a:tailEnd type="triangle"/>
          </a:ln>
        </p:spPr>
      </p:sp>
      <p:sp>
        <p:nvSpPr>
          <p:cNvPr id="10" name="creditors-text-9"/>
          <p:cNvSpPr/>
          <p:nvPr/>
        </p:nvSpPr>
        <p:spPr>
          <a:xfrm>
            <a:off x="762000" y="8559800"/>
            <a:ext cx="13335000" cy="2540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Hant" altLang="en-US" sz="1400" dirty="0">
                <a:solidFill>
                  <a:srgbClr val="5C6E7D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来源：公司注册处 FAQ｜Cap.637 Part 6｜SAFE相关资料｜核实日 2026-10-21；顺序为项目建议</a:t>
            </a:r>
            <a:endParaRPr lang="en-US" sz="1400" dirty="0"/>
          </a:p>
        </p:txBody>
      </p:sp>
      <p:sp>
        <p:nvSpPr>
          <p:cNvPr id="11" name="creditors-text-10"/>
          <p:cNvSpPr/>
          <p:nvPr/>
        </p:nvSpPr>
        <p:spPr>
          <a:xfrm>
            <a:off x="14859000" y="8509000"/>
            <a:ext cx="635000" cy="304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zh-Hant" altLang="en-US" sz="1400" dirty="0">
                <a:solidFill>
                  <a:srgbClr val="0F2537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04 / 12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9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pf8-shape-1"/>
          <p:cNvSpPr/>
          <p:nvPr/>
        </p:nvSpPr>
        <p:spPr>
          <a:xfrm>
            <a:off x="762000" y="381000"/>
            <a:ext cx="25400" cy="584200"/>
          </a:xfrm>
          <a:prstGeom prst="rect">
            <a:avLst/>
          </a:prstGeom>
          <a:solidFill>
            <a:srgbClr val="C5A059"/>
          </a:solidFill>
          <a:ln/>
        </p:spPr>
      </p:sp>
      <p:sp>
        <p:nvSpPr>
          <p:cNvPr id="3" name="lpf8-text-2"/>
          <p:cNvSpPr/>
          <p:nvPr/>
        </p:nvSpPr>
        <p:spPr>
          <a:xfrm>
            <a:off x="990600" y="330200"/>
            <a:ext cx="11430000" cy="5334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Hant" altLang="en-US" sz="3200" dirty="0">
                <a:solidFill>
                  <a:srgbClr val="0F2537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LPF8：解散后的通知</a:t>
            </a:r>
            <a:endParaRPr lang="en-US" sz="3200" dirty="0"/>
          </a:p>
        </p:txBody>
      </p:sp>
      <p:sp>
        <p:nvSpPr>
          <p:cNvPr id="4" name="lpf8-text-3"/>
          <p:cNvSpPr/>
          <p:nvPr/>
        </p:nvSpPr>
        <p:spPr>
          <a:xfrm>
            <a:off x="990600" y="965200"/>
            <a:ext cx="13716000" cy="355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Hant" altLang="en-US" sz="1400" dirty="0">
                <a:solidFill>
                  <a:srgbClr val="5C6E7D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第70(6)条指定表格；它是解散通知，不是法院清盘申请或债权和解文件。</a:t>
            </a:r>
            <a:endParaRPr lang="en-US" sz="1400" dirty="0"/>
          </a:p>
        </p:txBody>
      </p:sp>
      <p:sp>
        <p:nvSpPr>
          <p:cNvPr id="5" name="lpf8-shape-4"/>
          <p:cNvSpPr/>
          <p:nvPr/>
        </p:nvSpPr>
        <p:spPr>
          <a:xfrm>
            <a:off x="762000" y="1841500"/>
            <a:ext cx="4445000" cy="4953000"/>
          </a:xfrm>
          <a:prstGeom prst="roundRect">
            <a:avLst>
              <a:gd name="adj" fmla="val 3429"/>
            </a:avLst>
          </a:prstGeom>
          <a:solidFill>
            <a:srgbClr val="0F2537"/>
          </a:solidFill>
          <a:ln/>
        </p:spPr>
      </p:sp>
      <p:sp>
        <p:nvSpPr>
          <p:cNvPr id="6" name="lpf8-text-5"/>
          <p:cNvSpPr/>
          <p:nvPr/>
        </p:nvSpPr>
        <p:spPr>
          <a:xfrm>
            <a:off x="1168400" y="2286000"/>
            <a:ext cx="3619500" cy="158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5040"/>
              </a:lnSpc>
              <a:buNone/>
            </a:pPr>
            <a:r>
              <a:rPr lang="zh-Hant" altLang="en-US" sz="4800" dirty="0">
                <a:solidFill>
                  <a:srgbClr val="C5A059"/>
                </a:solidFill>
                <a:latin typeface="Noto Serif SC" pitchFamily="34" charset="0"/>
                <a:ea typeface="SimSun" pitchFamily="34" charset="-122"/>
                <a:cs typeface="Noto Serif SC" pitchFamily="34" charset="-120"/>
              </a:rPr>
              <a:t>15日</a:t>
            </a:r>
            <a:endParaRPr lang="en-US" sz="4800" dirty="0"/>
          </a:p>
          <a:p>
            <a:pPr algn="ctr" indent="0" marL="0">
              <a:lnSpc>
                <a:spcPts val="2310"/>
              </a:lnSpc>
              <a:buNone/>
            </a:pPr>
            <a:r>
              <a:rPr lang="zh-Hant" altLang="en-US" sz="2200" dirty="0">
                <a:solidFill>
                  <a:srgbClr val="FAF9F6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解散后提交</a:t>
            </a:r>
            <a:endParaRPr lang="en-US" sz="4800" dirty="0"/>
          </a:p>
        </p:txBody>
      </p:sp>
      <p:sp>
        <p:nvSpPr>
          <p:cNvPr id="7" name="lpf8-shape-6"/>
          <p:cNvSpPr/>
          <p:nvPr/>
        </p:nvSpPr>
        <p:spPr>
          <a:xfrm>
            <a:off x="1333500" y="4254500"/>
            <a:ext cx="3302000" cy="9144"/>
          </a:xfrm>
          <a:prstGeom prst="line">
            <a:avLst/>
          </a:prstGeom>
          <a:ln w="12700">
            <a:solidFill>
              <a:srgbClr val="5B7180"/>
            </a:solidFill>
            <a:prstDash val="solid"/>
          </a:ln>
        </p:spPr>
      </p:sp>
      <p:sp>
        <p:nvSpPr>
          <p:cNvPr id="8" name="lpf8-text-7"/>
          <p:cNvSpPr/>
          <p:nvPr/>
        </p:nvSpPr>
        <p:spPr>
          <a:xfrm>
            <a:off x="1168400" y="4635500"/>
            <a:ext cx="3619500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610"/>
              </a:lnSpc>
              <a:buNone/>
            </a:pPr>
            <a:r>
              <a:rPr lang="zh-Hant" altLang="en-US" sz="1800" dirty="0">
                <a:solidFill>
                  <a:srgbClr val="FAF9F6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一般由GP及（如有）获授权代表确保提交。</a:t>
            </a:r>
            <a:endParaRPr lang="en-US" sz="1800" dirty="0"/>
          </a:p>
          <a:p>
            <a:pPr algn="ctr" indent="0" marL="0">
              <a:lnSpc>
                <a:spcPts val="2610"/>
              </a:lnSpc>
              <a:buNone/>
            </a:pPr>
            <a:r>
              <a:rPr lang="zh-Hant" altLang="en-US" sz="1800" dirty="0">
                <a:solidFill>
                  <a:srgbClr val="FAF9F6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若两者均不存在，由各有限责任合伙人确保提交。</a:t>
            </a:r>
            <a:endParaRPr lang="en-US" sz="1800" dirty="0"/>
          </a:p>
        </p:txBody>
      </p:sp>
      <p:sp>
        <p:nvSpPr>
          <p:cNvPr id="9" name="lpf8-shape-8"/>
          <p:cNvSpPr/>
          <p:nvPr/>
        </p:nvSpPr>
        <p:spPr>
          <a:xfrm>
            <a:off x="5778500" y="1841500"/>
            <a:ext cx="3175000" cy="2286000"/>
          </a:xfrm>
          <a:prstGeom prst="roundRect">
            <a:avLst>
              <a:gd name="adj" fmla="val 5556"/>
            </a:avLst>
          </a:prstGeom>
          <a:solidFill>
            <a:srgbClr val="F0EFEA"/>
          </a:solidFill>
          <a:ln w="12700">
            <a:solidFill>
              <a:srgbClr val="D8D6D0"/>
            </a:solidFill>
            <a:prstDash val="solid"/>
          </a:ln>
        </p:spPr>
      </p:sp>
      <p:sp>
        <p:nvSpPr>
          <p:cNvPr id="10" name="lpf8-text-9"/>
          <p:cNvSpPr/>
          <p:nvPr/>
        </p:nvSpPr>
        <p:spPr>
          <a:xfrm>
            <a:off x="6096000" y="2222500"/>
            <a:ext cx="2540000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970"/>
              </a:lnSpc>
              <a:buNone/>
            </a:pPr>
            <a:r>
              <a:rPr lang="zh-Hant" altLang="en-US" sz="2200" dirty="0">
                <a:solidFill>
                  <a:srgbClr val="0F2537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官方费用</a:t>
            </a:r>
            <a:endParaRPr lang="en-US" sz="1800" dirty="0"/>
          </a:p>
          <a:p>
            <a:pPr algn="ctr" indent="0" marL="0">
              <a:lnSpc>
                <a:spcPts val="5940"/>
              </a:lnSpc>
              <a:buNone/>
            </a:pPr>
            <a:r>
              <a:rPr lang="zh-Hant" altLang="en-US" sz="4400" dirty="0">
                <a:solidFill>
                  <a:srgbClr val="C5A059"/>
                </a:solidFill>
                <a:latin typeface="Noto Serif SC" pitchFamily="34" charset="0"/>
                <a:ea typeface="SimSun" pitchFamily="34" charset="-122"/>
                <a:cs typeface="Noto Serif SC" pitchFamily="34" charset="-120"/>
              </a:rPr>
              <a:t>HK$26</a:t>
            </a:r>
            <a:endParaRPr lang="en-US" sz="1800" dirty="0"/>
          </a:p>
          <a:p>
            <a:pPr algn="ctr" indent="0" marL="0">
              <a:lnSpc>
                <a:spcPts val="1890"/>
              </a:lnSpc>
              <a:buNone/>
            </a:pPr>
            <a:r>
              <a:rPr lang="zh-Hant" altLang="en-US" sz="1400" dirty="0">
                <a:solidFill>
                  <a:srgbClr val="5C6E7D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以提交日官方页面为准</a:t>
            </a:r>
            <a:endParaRPr lang="en-US" sz="1800" dirty="0"/>
          </a:p>
        </p:txBody>
      </p:sp>
      <p:sp>
        <p:nvSpPr>
          <p:cNvPr id="11" name="lpf8-shape-10"/>
          <p:cNvSpPr/>
          <p:nvPr/>
        </p:nvSpPr>
        <p:spPr>
          <a:xfrm>
            <a:off x="9461500" y="1841500"/>
            <a:ext cx="5270500" cy="4953000"/>
          </a:xfrm>
          <a:prstGeom prst="roundRect">
            <a:avLst>
              <a:gd name="adj" fmla="val 2564"/>
            </a:avLst>
          </a:prstGeom>
          <a:solidFill>
            <a:srgbClr val="F0EFEA"/>
          </a:solidFill>
          <a:ln w="12700">
            <a:solidFill>
              <a:srgbClr val="D8D6D0"/>
            </a:solidFill>
            <a:prstDash val="solid"/>
          </a:ln>
        </p:spPr>
      </p:sp>
      <p:sp>
        <p:nvSpPr>
          <p:cNvPr id="12" name="lpf8-text-11"/>
          <p:cNvSpPr/>
          <p:nvPr/>
        </p:nvSpPr>
        <p:spPr>
          <a:xfrm>
            <a:off x="9842500" y="2260600"/>
            <a:ext cx="4445000" cy="39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90"/>
              </a:lnSpc>
              <a:buNone/>
            </a:pPr>
            <a:r>
              <a:rPr lang="zh-Hant" altLang="en-US" sz="2200" dirty="0">
                <a:solidFill>
                  <a:srgbClr val="0F2537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提交后仍要继续</a:t>
            </a:r>
            <a:endParaRPr lang="en-US" sz="1800" dirty="0"/>
          </a:p>
          <a:p>
            <a:pPr algn="l" marL="285750" indent="-285750">
              <a:lnSpc>
                <a:spcPts val="2610"/>
              </a:lnSpc>
              <a:spcBef>
                <a:spcPts val="10"/>
              </a:spcBef>
              <a:buSzPct val="100000"/>
              <a:buChar char="✓"/>
            </a:pPr>
            <a:r>
              <a:rPr lang="zh-Hant" altLang="en-US" sz="1800" dirty="0">
                <a:solidFill>
                  <a:srgbClr val="1A2E3D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资产变现与交割</a:t>
            </a:r>
            <a:endParaRPr lang="en-US" sz="1800" dirty="0"/>
          </a:p>
          <a:p>
            <a:pPr algn="l" marL="285750" indent="-285750">
              <a:lnSpc>
                <a:spcPts val="2610"/>
              </a:lnSpc>
              <a:spcBef>
                <a:spcPts val="10"/>
              </a:spcBef>
              <a:buSzPct val="100000"/>
              <a:buChar char="✓"/>
            </a:pPr>
            <a:r>
              <a:rPr lang="zh-Hant" altLang="en-US" sz="1800" dirty="0">
                <a:solidFill>
                  <a:srgbClr val="1A2E3D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债权、准备金与分配</a:t>
            </a:r>
            <a:endParaRPr lang="en-US" sz="1800" dirty="0"/>
          </a:p>
          <a:p>
            <a:pPr algn="l" marL="285750" indent="-285750">
              <a:lnSpc>
                <a:spcPts val="2610"/>
              </a:lnSpc>
              <a:spcBef>
                <a:spcPts val="10"/>
              </a:spcBef>
              <a:buSzPct val="100000"/>
              <a:buChar char="✓"/>
            </a:pPr>
            <a:r>
              <a:rPr lang="zh-Hant" altLang="en-US" sz="1800" dirty="0">
                <a:solidFill>
                  <a:srgbClr val="1A2E3D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税务、银行、托管与服务商</a:t>
            </a:r>
            <a:endParaRPr lang="en-US" sz="1800" dirty="0"/>
          </a:p>
          <a:p>
            <a:pPr algn="l" marL="285750" indent="-285750">
              <a:lnSpc>
                <a:spcPts val="2610"/>
              </a:lnSpc>
              <a:spcBef>
                <a:spcPts val="10"/>
              </a:spcBef>
              <a:buSzPct val="100000"/>
              <a:buChar char="✓"/>
            </a:pPr>
            <a:r>
              <a:rPr lang="zh-Hant" altLang="en-US" sz="1800" dirty="0">
                <a:solidFill>
                  <a:srgbClr val="1A2E3D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记录、联系人与责任交接</a:t>
            </a:r>
            <a:endParaRPr lang="en-US" sz="1800" dirty="0"/>
          </a:p>
          <a:p>
            <a:pPr algn="l" indent="0" marL="0">
              <a:lnSpc>
                <a:spcPts val="2610"/>
              </a:lnSpc>
              <a:buNone/>
            </a:pPr>
            <a:r>
              <a:rPr lang="zh-Hant" altLang="en-US" sz="1800" dirty="0">
                <a:solidFill>
                  <a:srgbClr val="5C6E7D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LPF8不等于全部清盘完成；也不能替代法院程序。</a:t>
            </a:r>
            <a:endParaRPr lang="en-US" sz="1800" dirty="0"/>
          </a:p>
        </p:txBody>
      </p:sp>
      <p:sp>
        <p:nvSpPr>
          <p:cNvPr id="13" name="lpf8-text-12"/>
          <p:cNvSpPr/>
          <p:nvPr/>
        </p:nvSpPr>
        <p:spPr>
          <a:xfrm>
            <a:off x="762000" y="8559800"/>
            <a:ext cx="13335000" cy="2540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Hant" altLang="en-US" sz="1400" dirty="0">
                <a:solidFill>
                  <a:srgbClr val="5C6E7D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来源：公司注册处 FAQ｜指定表格｜LPF8官方表格｜Cap.637 Part 6｜核实日 2026-10-21</a:t>
            </a:r>
            <a:endParaRPr lang="en-US" sz="1400" dirty="0"/>
          </a:p>
        </p:txBody>
      </p:sp>
      <p:sp>
        <p:nvSpPr>
          <p:cNvPr id="14" name="lpf8-text-13"/>
          <p:cNvSpPr/>
          <p:nvPr/>
        </p:nvSpPr>
        <p:spPr>
          <a:xfrm>
            <a:off x="14859000" y="8509000"/>
            <a:ext cx="635000" cy="304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zh-Hant" altLang="en-US" sz="1400" dirty="0">
                <a:solidFill>
                  <a:srgbClr val="0F2537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05 / 12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AF9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pf7-shape-1"/>
          <p:cNvSpPr/>
          <p:nvPr/>
        </p:nvSpPr>
        <p:spPr>
          <a:xfrm>
            <a:off x="762000" y="381000"/>
            <a:ext cx="25400" cy="584200"/>
          </a:xfrm>
          <a:prstGeom prst="rect">
            <a:avLst/>
          </a:prstGeom>
          <a:solidFill>
            <a:srgbClr val="C5A059"/>
          </a:solidFill>
          <a:ln/>
        </p:spPr>
      </p:sp>
      <p:sp>
        <p:nvSpPr>
          <p:cNvPr id="3" name="lpf7-text-2"/>
          <p:cNvSpPr/>
          <p:nvPr/>
        </p:nvSpPr>
        <p:spPr>
          <a:xfrm>
            <a:off x="990600" y="330200"/>
            <a:ext cx="11430000" cy="5334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Hant" altLang="en-US" sz="3200" dirty="0">
                <a:solidFill>
                  <a:srgbClr val="0F2537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LPF7：撤销登记条件</a:t>
            </a:r>
            <a:endParaRPr lang="en-US" sz="3200" dirty="0"/>
          </a:p>
        </p:txBody>
      </p:sp>
      <p:sp>
        <p:nvSpPr>
          <p:cNvPr id="4" name="lpf7-text-3"/>
          <p:cNvSpPr/>
          <p:nvPr/>
        </p:nvSpPr>
        <p:spPr>
          <a:xfrm>
            <a:off x="990600" y="965200"/>
            <a:ext cx="13970000" cy="355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Hant" altLang="en-US" sz="1400" dirty="0">
                <a:solidFill>
                  <a:srgbClr val="5C6E7D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LPF7是第68条申请；不是“没有业务”就自动可以走的注销按钮。</a:t>
            </a:r>
            <a:endParaRPr lang="en-US" sz="1400" dirty="0"/>
          </a:p>
        </p:txBody>
      </p:sp>
      <p:sp>
        <p:nvSpPr>
          <p:cNvPr id="5" name="lpf7-shape-4"/>
          <p:cNvSpPr/>
          <p:nvPr/>
        </p:nvSpPr>
        <p:spPr>
          <a:xfrm>
            <a:off x="762000" y="1803400"/>
            <a:ext cx="8382000" cy="5461000"/>
          </a:xfrm>
          <a:prstGeom prst="roundRect">
            <a:avLst>
              <a:gd name="adj" fmla="val 2326"/>
            </a:avLst>
          </a:prstGeom>
          <a:solidFill>
            <a:srgbClr val="F0EFEA"/>
          </a:solidFill>
          <a:ln w="12700">
            <a:solidFill>
              <a:srgbClr val="D8D6D0"/>
            </a:solidFill>
            <a:prstDash val="solid"/>
          </a:ln>
        </p:spPr>
      </p:sp>
      <p:sp>
        <p:nvSpPr>
          <p:cNvPr id="6" name="lpf7-text-5"/>
          <p:cNvSpPr/>
          <p:nvPr/>
        </p:nvSpPr>
        <p:spPr>
          <a:xfrm>
            <a:off x="1143000" y="2184400"/>
            <a:ext cx="7620000" cy="44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90"/>
              </a:lnSpc>
              <a:buNone/>
            </a:pPr>
            <a:r>
              <a:rPr lang="zh-Hant" altLang="en-US" sz="2200" dirty="0">
                <a:solidFill>
                  <a:srgbClr val="0F2537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四项核心条件</a:t>
            </a:r>
            <a:endParaRPr lang="en-US" sz="1800" dirty="0"/>
          </a:p>
          <a:p>
            <a:pPr algn="l" marL="285750" indent="-285750">
              <a:lnSpc>
                <a:spcPts val="2610"/>
              </a:lnSpc>
              <a:spcBef>
                <a:spcPts val="10"/>
              </a:spcBef>
              <a:buSzPct val="100000"/>
              <a:buFont typeface="+mj-lt"/>
              <a:buAutoNum type="arabicPeriod" startAt="1"/>
            </a:pPr>
            <a:r>
              <a:rPr lang="zh-Hant" altLang="en-US" sz="1800" dirty="0">
                <a:solidFill>
                  <a:srgbClr val="1A2E3D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所有合伙人同意</a:t>
            </a:r>
            <a:endParaRPr lang="en-US" sz="1800" dirty="0"/>
          </a:p>
          <a:p>
            <a:pPr algn="l" marL="285750" indent="-285750">
              <a:lnSpc>
                <a:spcPts val="2610"/>
              </a:lnSpc>
              <a:spcBef>
                <a:spcPts val="10"/>
              </a:spcBef>
              <a:buSzPct val="100000"/>
              <a:buFont typeface="+mj-lt"/>
              <a:buAutoNum type="arabicPeriod" startAt="2"/>
            </a:pPr>
            <a:r>
              <a:rPr lang="zh-Hant" altLang="en-US" sz="1800" dirty="0">
                <a:solidFill>
                  <a:srgbClr val="1A2E3D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LPF没有未清偿负债</a:t>
            </a:r>
            <a:endParaRPr lang="en-US" sz="1800" dirty="0"/>
          </a:p>
          <a:p>
            <a:pPr algn="l" marL="285750" indent="-285750">
              <a:lnSpc>
                <a:spcPts val="2610"/>
              </a:lnSpc>
              <a:spcBef>
                <a:spcPts val="10"/>
              </a:spcBef>
              <a:buSzPct val="100000"/>
              <a:buFont typeface="+mj-lt"/>
              <a:buAutoNum type="arabicPeriod" startAt="3"/>
            </a:pPr>
            <a:r>
              <a:rPr lang="zh-Hant" altLang="en-US" sz="1800" dirty="0">
                <a:solidFill>
                  <a:srgbClr val="1A2E3D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GP没有就LPF事务参与相关诉讼</a:t>
            </a:r>
            <a:endParaRPr lang="en-US" sz="1800" dirty="0"/>
          </a:p>
          <a:p>
            <a:pPr algn="l" marL="285750" indent="-285750">
              <a:lnSpc>
                <a:spcPts val="2610"/>
              </a:lnSpc>
              <a:spcBef>
                <a:spcPts val="10"/>
              </a:spcBef>
              <a:buSzPct val="100000"/>
              <a:buFont typeface="+mj-lt"/>
              <a:buAutoNum type="arabicPeriod" startAt="4"/>
            </a:pPr>
            <a:r>
              <a:rPr lang="zh-Hant" altLang="en-US" sz="1800" dirty="0">
                <a:solidFill>
                  <a:srgbClr val="1A2E3D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LPF资产不包括位于香港的不动产</a:t>
            </a:r>
            <a:endParaRPr lang="en-US" sz="1800" dirty="0"/>
          </a:p>
          <a:p>
            <a:pPr algn="l" indent="0" marL="0">
              <a:lnSpc>
                <a:spcPts val="2610"/>
              </a:lnSpc>
              <a:buNone/>
            </a:pPr>
            <a:r>
              <a:rPr lang="zh-Hant" altLang="en-US" sz="1800" dirty="0">
                <a:solidFill>
                  <a:srgbClr val="5C6E7D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应保存同意、负债、诉讼和不动产核查证据。费用以提交日官方页面核对，目前核实为 HK$420。</a:t>
            </a:r>
            <a:endParaRPr lang="en-US" sz="1800" dirty="0"/>
          </a:p>
        </p:txBody>
      </p:sp>
      <p:sp>
        <p:nvSpPr>
          <p:cNvPr id="7" name="lpf7-shape-6"/>
          <p:cNvSpPr/>
          <p:nvPr/>
        </p:nvSpPr>
        <p:spPr>
          <a:xfrm>
            <a:off x="9652000" y="1803400"/>
            <a:ext cx="5080000" cy="5461000"/>
          </a:xfrm>
          <a:prstGeom prst="roundRect">
            <a:avLst>
              <a:gd name="adj" fmla="val 2500"/>
            </a:avLst>
          </a:prstGeom>
          <a:solidFill>
            <a:srgbClr val="0F2537"/>
          </a:solidFill>
          <a:ln/>
        </p:spPr>
      </p:sp>
      <p:sp>
        <p:nvSpPr>
          <p:cNvPr id="8" name="lpf7-text-7"/>
          <p:cNvSpPr/>
          <p:nvPr/>
        </p:nvSpPr>
        <p:spPr>
          <a:xfrm>
            <a:off x="10058400" y="2209800"/>
            <a:ext cx="4267200" cy="44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90"/>
              </a:lnSpc>
              <a:buNone/>
            </a:pPr>
            <a:r>
              <a:rPr lang="zh-Hant" altLang="en-US" sz="2200" dirty="0">
                <a:solidFill>
                  <a:srgbClr val="C5A059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公告流程</a:t>
            </a:r>
            <a:endParaRPr lang="en-US" sz="1800" dirty="0"/>
          </a:p>
          <a:p>
            <a:pPr algn="l" indent="0" marL="0">
              <a:lnSpc>
                <a:spcPts val="2610"/>
              </a:lnSpc>
              <a:buNone/>
            </a:pPr>
            <a:r>
              <a:rPr lang="zh-Hant" altLang="en-US" sz="1800" b="1" dirty="0">
                <a:solidFill>
                  <a:srgbClr val="FAF9F6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拟撤销登记公告</a:t>
            </a:r>
            <a:endParaRPr lang="en-US" sz="1800" dirty="0"/>
          </a:p>
          <a:p>
            <a:pPr algn="l" indent="0" marL="0">
              <a:lnSpc>
                <a:spcPts val="2610"/>
              </a:lnSpc>
              <a:buNone/>
            </a:pPr>
            <a:r>
              <a:rPr lang="zh-Hant" altLang="en-US" sz="1800" dirty="0">
                <a:solidFill>
                  <a:srgbClr val="FAF9F6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↓</a:t>
            </a:r>
            <a:endParaRPr lang="en-US" sz="1800" dirty="0"/>
          </a:p>
          <a:p>
            <a:pPr algn="l" indent="0" marL="0">
              <a:lnSpc>
                <a:spcPts val="2610"/>
              </a:lnSpc>
              <a:buNone/>
            </a:pPr>
            <a:r>
              <a:rPr lang="zh-Hant" altLang="en-US" sz="1800" b="1" dirty="0">
                <a:solidFill>
                  <a:srgbClr val="FAF9F6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3个月反对期</a:t>
            </a:r>
            <a:endParaRPr lang="en-US" sz="1800" dirty="0"/>
          </a:p>
          <a:p>
            <a:pPr algn="l" indent="0" marL="0">
              <a:lnSpc>
                <a:spcPts val="2610"/>
              </a:lnSpc>
              <a:buNone/>
            </a:pPr>
            <a:r>
              <a:rPr lang="zh-Hant" altLang="en-US" sz="1800" dirty="0">
                <a:solidFill>
                  <a:srgbClr val="FAF9F6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没有收到反对时，处长可以再刊登最终公告。</a:t>
            </a:r>
            <a:endParaRPr lang="en-US" sz="1800" dirty="0"/>
          </a:p>
          <a:p>
            <a:pPr algn="l" indent="0" marL="0">
              <a:lnSpc>
                <a:spcPts val="2610"/>
              </a:lnSpc>
              <a:buNone/>
            </a:pPr>
            <a:r>
              <a:rPr lang="zh-Hant" altLang="en-US" sz="1800" dirty="0">
                <a:solidFill>
                  <a:srgbClr val="D9D4C8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这是程序规则，不保证每个项目的实际完成日期。</a:t>
            </a:r>
            <a:endParaRPr lang="en-US" sz="1800" dirty="0"/>
          </a:p>
          <a:p>
            <a:pPr algn="l" indent="0" marL="0">
              <a:lnSpc>
                <a:spcPts val="2610"/>
              </a:lnSpc>
              <a:buNone/>
            </a:pPr>
            <a:r>
              <a:rPr lang="zh-Hant" altLang="en-US" sz="1800" dirty="0">
                <a:solidFill>
                  <a:srgbClr val="D9D4C8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若最终公告前基金仍存在，FAQ说明可能以继续合伙形式存在；LPFO停止适用，原GP和LP的责任影响须另行评估。</a:t>
            </a:r>
            <a:endParaRPr lang="en-US" sz="1800" dirty="0"/>
          </a:p>
        </p:txBody>
      </p:sp>
      <p:sp>
        <p:nvSpPr>
          <p:cNvPr id="9" name="lpf7-text-8"/>
          <p:cNvSpPr/>
          <p:nvPr/>
        </p:nvSpPr>
        <p:spPr>
          <a:xfrm>
            <a:off x="762000" y="8559800"/>
            <a:ext cx="13335000" cy="2540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Hant" altLang="en-US" sz="1400" dirty="0">
                <a:solidFill>
                  <a:srgbClr val="5C6E7D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来源：公司注册处 FAQ｜LPF指定表格｜核实日 2026-10-21；费用与版本提交前再核对</a:t>
            </a:r>
            <a:endParaRPr lang="en-US" sz="1400" dirty="0"/>
          </a:p>
        </p:txBody>
      </p:sp>
      <p:sp>
        <p:nvSpPr>
          <p:cNvPr id="10" name="lpf7-text-9"/>
          <p:cNvSpPr/>
          <p:nvPr/>
        </p:nvSpPr>
        <p:spPr>
          <a:xfrm>
            <a:off x="14859000" y="8509000"/>
            <a:ext cx="635000" cy="304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zh-Hant" altLang="en-US" sz="1400" dirty="0">
                <a:solidFill>
                  <a:srgbClr val="0F2537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06 / 12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AF9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p_sfc-shape-1"/>
          <p:cNvSpPr/>
          <p:nvPr/>
        </p:nvSpPr>
        <p:spPr>
          <a:xfrm>
            <a:off x="762000" y="381000"/>
            <a:ext cx="25400" cy="584200"/>
          </a:xfrm>
          <a:prstGeom prst="rect">
            <a:avLst/>
          </a:prstGeom>
          <a:solidFill>
            <a:srgbClr val="C5A059"/>
          </a:solidFill>
          <a:ln/>
        </p:spPr>
      </p:sp>
      <p:sp>
        <p:nvSpPr>
          <p:cNvPr id="3" name="gp_sfc-text-2"/>
          <p:cNvSpPr/>
          <p:nvPr/>
        </p:nvSpPr>
        <p:spPr>
          <a:xfrm>
            <a:off x="990600" y="330200"/>
            <a:ext cx="12446000" cy="5334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Hant" altLang="en-US" sz="3200" dirty="0">
                <a:solidFill>
                  <a:srgbClr val="0F2537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GP公司与SFC状态独立收尾</a:t>
            </a:r>
            <a:endParaRPr lang="en-US" sz="3200" dirty="0"/>
          </a:p>
        </p:txBody>
      </p:sp>
      <p:sp>
        <p:nvSpPr>
          <p:cNvPr id="4" name="gp_sfc-text-3"/>
          <p:cNvSpPr/>
          <p:nvPr/>
        </p:nvSpPr>
        <p:spPr>
          <a:xfrm>
            <a:off x="990600" y="965200"/>
            <a:ext cx="13716000" cy="355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Hant" altLang="en-US" sz="1400" dirty="0">
                <a:solidFill>
                  <a:srgbClr val="5C6E7D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LPF退出不自动注销GP公司，也不自动停止任何受规管活动。</a:t>
            </a:r>
            <a:endParaRPr lang="en-US" sz="1400" dirty="0"/>
          </a:p>
        </p:txBody>
      </p:sp>
      <p:sp>
        <p:nvSpPr>
          <p:cNvPr id="5" name="gp_sfc-shape-4"/>
          <p:cNvSpPr/>
          <p:nvPr/>
        </p:nvSpPr>
        <p:spPr>
          <a:xfrm>
            <a:off x="762000" y="1803400"/>
            <a:ext cx="6794500" cy="5461000"/>
          </a:xfrm>
          <a:prstGeom prst="roundRect">
            <a:avLst>
              <a:gd name="adj" fmla="val 2326"/>
            </a:avLst>
          </a:prstGeom>
          <a:solidFill>
            <a:srgbClr val="F0EFEA"/>
          </a:solidFill>
          <a:ln w="12700">
            <a:solidFill>
              <a:srgbClr val="D8D6D0"/>
            </a:solidFill>
            <a:prstDash val="solid"/>
          </a:ln>
        </p:spPr>
      </p:sp>
      <p:sp>
        <p:nvSpPr>
          <p:cNvPr id="6" name="gp_sfc-shape-5"/>
          <p:cNvSpPr/>
          <p:nvPr/>
        </p:nvSpPr>
        <p:spPr>
          <a:xfrm>
            <a:off x="7937500" y="1803400"/>
            <a:ext cx="6794500" cy="5461000"/>
          </a:xfrm>
          <a:prstGeom prst="roundRect">
            <a:avLst>
              <a:gd name="adj" fmla="val 2326"/>
            </a:avLst>
          </a:prstGeom>
          <a:solidFill>
            <a:srgbClr val="0F2537"/>
          </a:solidFill>
          <a:ln/>
        </p:spPr>
      </p:sp>
      <p:sp>
        <p:nvSpPr>
          <p:cNvPr id="7" name="gp_sfc-text-6"/>
          <p:cNvSpPr/>
          <p:nvPr/>
        </p:nvSpPr>
        <p:spPr>
          <a:xfrm>
            <a:off x="1143000" y="2222500"/>
            <a:ext cx="6032500" cy="4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90"/>
              </a:lnSpc>
              <a:buNone/>
            </a:pPr>
            <a:r>
              <a:rPr lang="zh-Hant" altLang="en-US" sz="2200" dirty="0">
                <a:solidFill>
                  <a:srgbClr val="0F2537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GP / 投资经理实体</a:t>
            </a:r>
            <a:endParaRPr lang="en-US" sz="1800" dirty="0"/>
          </a:p>
          <a:p>
            <a:pPr algn="l" marL="285750" indent="-285750">
              <a:lnSpc>
                <a:spcPts val="2610"/>
              </a:lnSpc>
              <a:spcBef>
                <a:spcPts val="10"/>
              </a:spcBef>
              <a:buSzPct val="100000"/>
              <a:buChar char="✓"/>
            </a:pPr>
            <a:r>
              <a:rPr lang="zh-Hant" altLang="en-US" sz="1800" dirty="0">
                <a:solidFill>
                  <a:srgbClr val="1A2E3D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分开列出公司注册、税务、银行与合同状态</a:t>
            </a:r>
            <a:endParaRPr lang="en-US" sz="1800" dirty="0"/>
          </a:p>
          <a:p>
            <a:pPr algn="l" marL="285750" indent="-285750">
              <a:lnSpc>
                <a:spcPts val="2610"/>
              </a:lnSpc>
              <a:spcBef>
                <a:spcPts val="10"/>
              </a:spcBef>
              <a:buSzPct val="100000"/>
              <a:buChar char="✓"/>
            </a:pPr>
            <a:r>
              <a:rPr lang="zh-Hant" altLang="en-US" sz="1800" dirty="0">
                <a:solidFill>
                  <a:srgbClr val="1A2E3D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确认董事会或股东授权及签署权限</a:t>
            </a:r>
            <a:endParaRPr lang="en-US" sz="1800" dirty="0"/>
          </a:p>
          <a:p>
            <a:pPr algn="l" marL="285750" indent="-285750">
              <a:lnSpc>
                <a:spcPts val="2610"/>
              </a:lnSpc>
              <a:spcBef>
                <a:spcPts val="10"/>
              </a:spcBef>
              <a:buSzPct val="100000"/>
              <a:buChar char="✓"/>
            </a:pPr>
            <a:r>
              <a:rPr lang="zh-Hant" altLang="en-US" sz="1800" dirty="0">
                <a:solidFill>
                  <a:srgbClr val="1A2E3D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安排审计师、行政管理人、托管人和顾问交接</a:t>
            </a:r>
            <a:endParaRPr lang="en-US" sz="1800" dirty="0"/>
          </a:p>
          <a:p>
            <a:pPr algn="l" marL="285750" indent="-285750">
              <a:lnSpc>
                <a:spcPts val="2610"/>
              </a:lnSpc>
              <a:spcBef>
                <a:spcPts val="10"/>
              </a:spcBef>
              <a:buSzPct val="100000"/>
              <a:buChar char="✓"/>
            </a:pPr>
            <a:r>
              <a:rPr lang="zh-Hant" altLang="en-US" sz="1800" dirty="0">
                <a:solidFill>
                  <a:srgbClr val="1A2E3D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保留历史债务、税务、AML及争议联系人</a:t>
            </a:r>
            <a:endParaRPr lang="en-US" sz="1800" dirty="0"/>
          </a:p>
          <a:p>
            <a:pPr algn="l" indent="0" marL="0">
              <a:lnSpc>
                <a:spcPts val="2610"/>
              </a:lnSpc>
              <a:buNone/>
            </a:pPr>
            <a:r>
              <a:rPr lang="zh-Hant" altLang="en-US" sz="1800" dirty="0">
                <a:solidFill>
                  <a:srgbClr val="5C6E7D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GP公司收尾不是LPF状态的替代证明。</a:t>
            </a:r>
            <a:endParaRPr lang="en-US" sz="1800" dirty="0"/>
          </a:p>
        </p:txBody>
      </p:sp>
      <p:sp>
        <p:nvSpPr>
          <p:cNvPr id="8" name="gp_sfc-text-7"/>
          <p:cNvSpPr/>
          <p:nvPr/>
        </p:nvSpPr>
        <p:spPr>
          <a:xfrm>
            <a:off x="8318500" y="2222500"/>
            <a:ext cx="6032500" cy="4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4"/>
              </a:lnSpc>
              <a:buNone/>
            </a:pPr>
            <a:r>
              <a:rPr lang="zh-Hant" altLang="en-US" sz="2200" dirty="0">
                <a:solidFill>
                  <a:srgbClr val="C5A059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SFC受规管实体分项处理</a:t>
            </a:r>
            <a:endParaRPr lang="en-US" sz="1800" dirty="0"/>
          </a:p>
          <a:p>
            <a:pPr algn="l" marL="285750" indent="-285750">
              <a:lnSpc>
                <a:spcPts val="2556"/>
              </a:lnSpc>
              <a:spcBef>
                <a:spcPts val="10"/>
              </a:spcBef>
              <a:buSzPct val="100000"/>
              <a:buChar char="✓"/>
            </a:pPr>
            <a:r>
              <a:rPr lang="zh-Hant" altLang="en-US" sz="1800" dirty="0">
                <a:solidFill>
                  <a:srgbClr val="FAF9F6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适用通知：拟停止前至少7个营业日，经WINGS-LIC尽快通知</a:t>
            </a:r>
            <a:endParaRPr lang="en-US" sz="1800" dirty="0"/>
          </a:p>
          <a:p>
            <a:pPr algn="l" marL="285750" indent="-285750">
              <a:lnSpc>
                <a:spcPts val="2556"/>
              </a:lnSpc>
              <a:spcBef>
                <a:spcPts val="10"/>
              </a:spcBef>
              <a:buSzPct val="100000"/>
              <a:buChar char="✓"/>
            </a:pPr>
            <a:r>
              <a:rPr lang="zh-Hant" altLang="en-US" sz="1800" dirty="0">
                <a:solidFill>
                  <a:srgbClr val="FAF9F6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持牌法团停止超过1个月：停止日起37日内交回牌照证书</a:t>
            </a:r>
            <a:endParaRPr lang="en-US" sz="1800" dirty="0"/>
          </a:p>
          <a:p>
            <a:pPr algn="l" marL="285750" indent="-285750">
              <a:lnSpc>
                <a:spcPts val="2556"/>
              </a:lnSpc>
              <a:spcBef>
                <a:spcPts val="10"/>
              </a:spcBef>
              <a:buSzPct val="100000"/>
              <a:buChar char="✓"/>
            </a:pPr>
            <a:r>
              <a:rPr lang="zh-Hant" altLang="en-US" sz="1800" dirty="0">
                <a:solidFill>
                  <a:srgbClr val="FAF9F6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持牌法团全部停止：停止日起4个月内提交经审计账目</a:t>
            </a:r>
            <a:endParaRPr lang="en-US" sz="1800" dirty="0"/>
          </a:p>
          <a:p>
            <a:pPr algn="l" marL="285750" indent="-285750">
              <a:lnSpc>
                <a:spcPts val="2556"/>
              </a:lnSpc>
              <a:spcBef>
                <a:spcPts val="10"/>
              </a:spcBef>
              <a:buSzPct val="100000"/>
              <a:buChar char="✓"/>
            </a:pPr>
            <a:r>
              <a:rPr lang="zh-Hant" altLang="en-US" sz="1800" dirty="0">
                <a:solidFill>
                  <a:srgbClr val="FAF9F6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尽快返还客户资金或资产</a:t>
            </a:r>
            <a:endParaRPr lang="en-US" sz="1800" dirty="0"/>
          </a:p>
          <a:p>
            <a:pPr algn="l" indent="0" marL="0">
              <a:lnSpc>
                <a:spcPts val="2556"/>
              </a:lnSpc>
              <a:buNone/>
            </a:pPr>
            <a:r>
              <a:rPr lang="zh-Hant" altLang="en-US" sz="1800" dirty="0">
                <a:solidFill>
                  <a:srgbClr val="D9D4C8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法团审计要求不能套用到未持牌LPF、个人代表或注册机构；按主体确认。</a:t>
            </a:r>
            <a:endParaRPr lang="en-US" sz="1800" dirty="0"/>
          </a:p>
        </p:txBody>
      </p:sp>
      <p:sp>
        <p:nvSpPr>
          <p:cNvPr id="9" name="gp_sfc-text-8"/>
          <p:cNvSpPr/>
          <p:nvPr/>
        </p:nvSpPr>
        <p:spPr>
          <a:xfrm>
            <a:off x="762000" y="8559800"/>
            <a:ext cx="13716000" cy="2540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Hant" altLang="en-US" sz="1400" dirty="0">
                <a:solidFill>
                  <a:srgbClr val="5C6E7D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来源：SFC持续责任与停止业务｜Form 5｜公司注册处 FAQ｜核实日 2026-10-21</a:t>
            </a:r>
            <a:endParaRPr lang="en-US" sz="1400" dirty="0"/>
          </a:p>
        </p:txBody>
      </p:sp>
      <p:sp>
        <p:nvSpPr>
          <p:cNvPr id="10" name="gp_sfc-text-9"/>
          <p:cNvSpPr/>
          <p:nvPr/>
        </p:nvSpPr>
        <p:spPr>
          <a:xfrm>
            <a:off x="14859000" y="8509000"/>
            <a:ext cx="635000" cy="304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zh-Hant" altLang="en-US" sz="1400" dirty="0">
                <a:solidFill>
                  <a:srgbClr val="0F2537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07 / 12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AF9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x-shape-1"/>
          <p:cNvSpPr/>
          <p:nvPr/>
        </p:nvSpPr>
        <p:spPr>
          <a:xfrm>
            <a:off x="762000" y="381000"/>
            <a:ext cx="25400" cy="584200"/>
          </a:xfrm>
          <a:prstGeom prst="rect">
            <a:avLst/>
          </a:prstGeom>
          <a:solidFill>
            <a:srgbClr val="C5A059"/>
          </a:solidFill>
          <a:ln/>
        </p:spPr>
      </p:sp>
      <p:sp>
        <p:nvSpPr>
          <p:cNvPr id="3" name="tax-text-2"/>
          <p:cNvSpPr/>
          <p:nvPr/>
        </p:nvSpPr>
        <p:spPr>
          <a:xfrm>
            <a:off x="990600" y="330200"/>
            <a:ext cx="12446000" cy="5334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Hant" altLang="en-US" sz="3200" dirty="0">
                <a:solidFill>
                  <a:srgbClr val="0F2537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商业登记与税务收尾</a:t>
            </a:r>
            <a:endParaRPr lang="en-US" sz="3200" dirty="0"/>
          </a:p>
        </p:txBody>
      </p:sp>
      <p:sp>
        <p:nvSpPr>
          <p:cNvPr id="4" name="tax-text-3"/>
          <p:cNvSpPr/>
          <p:nvPr/>
        </p:nvSpPr>
        <p:spPr>
          <a:xfrm>
            <a:off x="990600" y="965200"/>
            <a:ext cx="13716000" cy="355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Hant" altLang="en-US" sz="1400" dirty="0">
                <a:solidFill>
                  <a:srgbClr val="5C6E7D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BR通知有自己的触发日；它不能替代利得税、审计、印花税或其他申报。</a:t>
            </a:r>
            <a:endParaRPr lang="en-US" sz="1400" dirty="0"/>
          </a:p>
        </p:txBody>
      </p:sp>
      <p:sp>
        <p:nvSpPr>
          <p:cNvPr id="5" name="tax-shape-4"/>
          <p:cNvSpPr/>
          <p:nvPr/>
        </p:nvSpPr>
        <p:spPr>
          <a:xfrm>
            <a:off x="1651000" y="3937000"/>
            <a:ext cx="11938000" cy="9144"/>
          </a:xfrm>
          <a:prstGeom prst="line">
            <a:avLst/>
          </a:prstGeom>
          <a:ln w="38100">
            <a:solidFill>
              <a:srgbClr val="C5A059"/>
            </a:solidFill>
            <a:prstDash val="solid"/>
          </a:ln>
        </p:spPr>
      </p:sp>
      <p:sp>
        <p:nvSpPr>
          <p:cNvPr id="6" name="tax-shape-5"/>
          <p:cNvSpPr/>
          <p:nvPr/>
        </p:nvSpPr>
        <p:spPr>
          <a:xfrm>
            <a:off x="1422400" y="3708400"/>
            <a:ext cx="457200" cy="457200"/>
          </a:xfrm>
          <a:prstGeom prst="ellipse">
            <a:avLst/>
          </a:prstGeom>
          <a:solidFill>
            <a:srgbClr val="0F2537"/>
          </a:solidFill>
          <a:ln w="25400">
            <a:solidFill>
              <a:srgbClr val="C5A059"/>
            </a:solidFill>
            <a:prstDash val="solid"/>
          </a:ln>
        </p:spPr>
      </p:sp>
      <p:sp>
        <p:nvSpPr>
          <p:cNvPr id="7" name="tax-shape-6"/>
          <p:cNvSpPr/>
          <p:nvPr/>
        </p:nvSpPr>
        <p:spPr>
          <a:xfrm>
            <a:off x="5143500" y="3708400"/>
            <a:ext cx="457200" cy="457200"/>
          </a:xfrm>
          <a:prstGeom prst="ellipse">
            <a:avLst/>
          </a:prstGeom>
          <a:solidFill>
            <a:srgbClr val="0F2537"/>
          </a:solidFill>
          <a:ln w="25400">
            <a:solidFill>
              <a:srgbClr val="C5A059"/>
            </a:solidFill>
            <a:prstDash val="solid"/>
          </a:ln>
        </p:spPr>
      </p:sp>
      <p:sp>
        <p:nvSpPr>
          <p:cNvPr id="8" name="tax-shape-7"/>
          <p:cNvSpPr/>
          <p:nvPr/>
        </p:nvSpPr>
        <p:spPr>
          <a:xfrm>
            <a:off x="8864600" y="3708400"/>
            <a:ext cx="457200" cy="457200"/>
          </a:xfrm>
          <a:prstGeom prst="ellipse">
            <a:avLst/>
          </a:prstGeom>
          <a:solidFill>
            <a:srgbClr val="0F2537"/>
          </a:solidFill>
          <a:ln w="25400">
            <a:solidFill>
              <a:srgbClr val="C5A059"/>
            </a:solidFill>
            <a:prstDash val="solid"/>
          </a:ln>
        </p:spPr>
      </p:sp>
      <p:sp>
        <p:nvSpPr>
          <p:cNvPr id="9" name="tax-shape-8"/>
          <p:cNvSpPr/>
          <p:nvPr/>
        </p:nvSpPr>
        <p:spPr>
          <a:xfrm>
            <a:off x="12585700" y="3708400"/>
            <a:ext cx="457200" cy="457200"/>
          </a:xfrm>
          <a:prstGeom prst="ellipse">
            <a:avLst/>
          </a:prstGeom>
          <a:solidFill>
            <a:srgbClr val="0F2537"/>
          </a:solidFill>
          <a:ln w="25400">
            <a:solidFill>
              <a:srgbClr val="C5A059"/>
            </a:solidFill>
            <a:prstDash val="solid"/>
          </a:ln>
        </p:spPr>
      </p:sp>
      <p:sp>
        <p:nvSpPr>
          <p:cNvPr id="10" name="tax-text-9"/>
          <p:cNvSpPr/>
          <p:nvPr/>
        </p:nvSpPr>
        <p:spPr>
          <a:xfrm>
            <a:off x="762000" y="2159000"/>
            <a:ext cx="29210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3080"/>
              </a:lnSpc>
              <a:buNone/>
            </a:pPr>
            <a:r>
              <a:rPr lang="zh-Hant" altLang="en-US" sz="2200" dirty="0">
                <a:solidFill>
                  <a:srgbClr val="0F2537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触发日</a:t>
            </a:r>
            <a:endParaRPr lang="en-US" sz="1800" dirty="0"/>
          </a:p>
          <a:p>
            <a:pPr algn="ctr" indent="0" marL="0">
              <a:lnSpc>
                <a:spcPts val="2520"/>
              </a:lnSpc>
              <a:buNone/>
            </a:pPr>
            <a:r>
              <a:rPr lang="zh-Hant" altLang="en-US" sz="1800" dirty="0">
                <a:solidFill>
                  <a:srgbClr val="1A2E3D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LPF解散或撤销登记日期</a:t>
            </a:r>
            <a:endParaRPr lang="en-US" sz="1800" dirty="0"/>
          </a:p>
        </p:txBody>
      </p:sp>
      <p:sp>
        <p:nvSpPr>
          <p:cNvPr id="11" name="tax-text-10"/>
          <p:cNvSpPr/>
          <p:nvPr/>
        </p:nvSpPr>
        <p:spPr>
          <a:xfrm>
            <a:off x="4445000" y="2159000"/>
            <a:ext cx="29210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3080"/>
              </a:lnSpc>
              <a:buNone/>
            </a:pPr>
            <a:r>
              <a:rPr lang="zh-Hant" altLang="en-US" sz="2200" dirty="0">
                <a:solidFill>
                  <a:srgbClr val="0F2537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1个月内</a:t>
            </a:r>
            <a:endParaRPr lang="en-US" sz="1800" dirty="0"/>
          </a:p>
          <a:p>
            <a:pPr algn="ctr" indent="0" marL="0">
              <a:lnSpc>
                <a:spcPts val="2520"/>
              </a:lnSpc>
              <a:buNone/>
            </a:pPr>
            <a:r>
              <a:rPr lang="zh-Hant" altLang="en-US" sz="1800" dirty="0">
                <a:solidFill>
                  <a:srgbClr val="1A2E3D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适用主体通知商业登记署，列明BR号、名称、地址及日期</a:t>
            </a:r>
            <a:endParaRPr lang="en-US" sz="1800" dirty="0"/>
          </a:p>
        </p:txBody>
      </p:sp>
      <p:sp>
        <p:nvSpPr>
          <p:cNvPr id="12" name="tax-text-11"/>
          <p:cNvSpPr/>
          <p:nvPr/>
        </p:nvSpPr>
        <p:spPr>
          <a:xfrm>
            <a:off x="8166100" y="2159000"/>
            <a:ext cx="29210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3080"/>
              </a:lnSpc>
              <a:buNone/>
            </a:pPr>
            <a:r>
              <a:rPr lang="zh-Hant" altLang="en-US" sz="2200" dirty="0">
                <a:solidFill>
                  <a:srgbClr val="0F2537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并行处理</a:t>
            </a:r>
            <a:endParaRPr lang="en-US" sz="1800" dirty="0"/>
          </a:p>
          <a:p>
            <a:pPr algn="ctr" indent="0" marL="0">
              <a:lnSpc>
                <a:spcPts val="2520"/>
              </a:lnSpc>
              <a:buNone/>
            </a:pPr>
            <a:r>
              <a:rPr lang="zh-Hant" altLang="en-US" sz="1800" dirty="0">
                <a:solidFill>
                  <a:srgbClr val="1A2E3D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税务申报、审计、印花税及顾问确认分开推进</a:t>
            </a:r>
            <a:endParaRPr lang="en-US" sz="1800" dirty="0"/>
          </a:p>
        </p:txBody>
      </p:sp>
      <p:sp>
        <p:nvSpPr>
          <p:cNvPr id="13" name="tax-text-12"/>
          <p:cNvSpPr/>
          <p:nvPr/>
        </p:nvSpPr>
        <p:spPr>
          <a:xfrm>
            <a:off x="11887200" y="2159000"/>
            <a:ext cx="29210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3080"/>
              </a:lnSpc>
              <a:buNone/>
            </a:pPr>
            <a:r>
              <a:rPr lang="zh-Hant" altLang="en-US" sz="2200" dirty="0">
                <a:solidFill>
                  <a:srgbClr val="0F2537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交接关闭</a:t>
            </a:r>
            <a:endParaRPr lang="en-US" sz="1800" dirty="0"/>
          </a:p>
          <a:p>
            <a:pPr algn="ctr" indent="0" marL="0">
              <a:lnSpc>
                <a:spcPts val="2520"/>
              </a:lnSpc>
              <a:buNone/>
            </a:pPr>
            <a:r>
              <a:rPr lang="zh-Hant" altLang="en-US" sz="1800" dirty="0">
                <a:solidFill>
                  <a:srgbClr val="1A2E3D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银行、托管、行政管理人和审计师完成结清与文件移交</a:t>
            </a:r>
            <a:endParaRPr lang="en-US" sz="1800" dirty="0"/>
          </a:p>
        </p:txBody>
      </p:sp>
      <p:sp>
        <p:nvSpPr>
          <p:cNvPr id="14" name="tax-shape-13"/>
          <p:cNvSpPr/>
          <p:nvPr/>
        </p:nvSpPr>
        <p:spPr>
          <a:xfrm>
            <a:off x="2032000" y="5207000"/>
            <a:ext cx="12192000" cy="1651000"/>
          </a:xfrm>
          <a:prstGeom prst="roundRect">
            <a:avLst>
              <a:gd name="adj" fmla="val 7692"/>
            </a:avLst>
          </a:prstGeom>
          <a:solidFill>
            <a:srgbClr val="F0EFEA"/>
          </a:solidFill>
          <a:ln w="12700">
            <a:solidFill>
              <a:srgbClr val="D8D6D0"/>
            </a:solidFill>
            <a:prstDash val="solid"/>
          </a:ln>
        </p:spPr>
      </p:sp>
      <p:sp>
        <p:nvSpPr>
          <p:cNvPr id="15" name="tax-text-14"/>
          <p:cNvSpPr/>
          <p:nvPr/>
        </p:nvSpPr>
        <p:spPr>
          <a:xfrm>
            <a:off x="2413000" y="5562600"/>
            <a:ext cx="11430000" cy="9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610"/>
              </a:lnSpc>
              <a:buNone/>
            </a:pPr>
            <a:r>
              <a:rPr lang="zh-Hant" altLang="en-US" sz="1800" b="1" dirty="0">
                <a:solidFill>
                  <a:srgbClr val="0F2537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提醒：</a:t>
            </a:r>
            <a:r>
              <a:rPr lang="zh-Hant" altLang="en-US" sz="1800" dirty="0">
                <a:solidFill>
                  <a:srgbClr val="1A2E3D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税务局说明LPF一般被视为经营业务，须每年取得商业登记证，直至解散或撤销登记。BR通知可用书面方式或eTAX；IRC3113不是解散、撤销、GP清盘或SFC停止业务文件。</a:t>
            </a:r>
            <a:endParaRPr lang="en-US" sz="1800" dirty="0"/>
          </a:p>
        </p:txBody>
      </p:sp>
      <p:sp>
        <p:nvSpPr>
          <p:cNvPr id="16" name="tax-text-15"/>
          <p:cNvSpPr/>
          <p:nvPr/>
        </p:nvSpPr>
        <p:spPr>
          <a:xfrm>
            <a:off x="762000" y="8559800"/>
            <a:ext cx="13716000" cy="2540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Hant" altLang="en-US" sz="1400" dirty="0">
                <a:solidFill>
                  <a:srgbClr val="5C6E7D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来源：香港税务局 BRE/CBR｜IRC3113｜公司注册处 FAQ｜核实日 2026-10-21；时间线为项目工作顺序</a:t>
            </a:r>
            <a:endParaRPr lang="en-US" sz="1400" dirty="0"/>
          </a:p>
        </p:txBody>
      </p:sp>
      <p:sp>
        <p:nvSpPr>
          <p:cNvPr id="17" name="tax-text-16"/>
          <p:cNvSpPr/>
          <p:nvPr/>
        </p:nvSpPr>
        <p:spPr>
          <a:xfrm>
            <a:off x="14859000" y="8509000"/>
            <a:ext cx="635000" cy="304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zh-Hant" altLang="en-US" sz="1400" dirty="0">
                <a:solidFill>
                  <a:srgbClr val="0F2537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08 / 12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AF9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ords-shape-1"/>
          <p:cNvSpPr/>
          <p:nvPr/>
        </p:nvSpPr>
        <p:spPr>
          <a:xfrm>
            <a:off x="762000" y="381000"/>
            <a:ext cx="25400" cy="584200"/>
          </a:xfrm>
          <a:prstGeom prst="rect">
            <a:avLst/>
          </a:prstGeom>
          <a:solidFill>
            <a:srgbClr val="C5A059"/>
          </a:solidFill>
          <a:ln/>
        </p:spPr>
      </p:sp>
      <p:sp>
        <p:nvSpPr>
          <p:cNvPr id="3" name="records-text-2"/>
          <p:cNvSpPr/>
          <p:nvPr/>
        </p:nvSpPr>
        <p:spPr>
          <a:xfrm>
            <a:off x="990600" y="330200"/>
            <a:ext cx="12446000" cy="5334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Hant" altLang="en-US" sz="3200" dirty="0">
                <a:solidFill>
                  <a:srgbClr val="0F2537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记录保存与责任交接</a:t>
            </a:r>
            <a:endParaRPr lang="en-US" sz="3200" dirty="0"/>
          </a:p>
        </p:txBody>
      </p:sp>
      <p:sp>
        <p:nvSpPr>
          <p:cNvPr id="4" name="records-text-3"/>
          <p:cNvSpPr/>
          <p:nvPr/>
        </p:nvSpPr>
        <p:spPr>
          <a:xfrm>
            <a:off x="990600" y="965200"/>
            <a:ext cx="13716000" cy="355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Hant" altLang="en-US" sz="1400" dirty="0">
                <a:solidFill>
                  <a:srgbClr val="5C6E7D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注销、解散、GP更换、牌照停止或银行关闭，都不等于历史责任自动消失。</a:t>
            </a:r>
            <a:endParaRPr lang="en-US" sz="1400" dirty="0"/>
          </a:p>
        </p:txBody>
      </p:sp>
      <p:sp>
        <p:nvSpPr>
          <p:cNvPr id="5" name="records-shape-4"/>
          <p:cNvSpPr/>
          <p:nvPr/>
        </p:nvSpPr>
        <p:spPr>
          <a:xfrm>
            <a:off x="762000" y="1841500"/>
            <a:ext cx="2667000" cy="4000500"/>
          </a:xfrm>
          <a:prstGeom prst="roundRect">
            <a:avLst>
              <a:gd name="adj" fmla="val 4762"/>
            </a:avLst>
          </a:prstGeom>
          <a:solidFill>
            <a:srgbClr val="F0EFEA"/>
          </a:solidFill>
          <a:ln w="12700">
            <a:solidFill>
              <a:srgbClr val="D8D6D0"/>
            </a:solidFill>
            <a:prstDash val="solid"/>
          </a:ln>
        </p:spPr>
      </p:sp>
      <p:sp>
        <p:nvSpPr>
          <p:cNvPr id="6" name="records-shape-5"/>
          <p:cNvSpPr/>
          <p:nvPr/>
        </p:nvSpPr>
        <p:spPr>
          <a:xfrm>
            <a:off x="3683000" y="1841500"/>
            <a:ext cx="2667000" cy="4000500"/>
          </a:xfrm>
          <a:prstGeom prst="roundRect">
            <a:avLst>
              <a:gd name="adj" fmla="val 4762"/>
            </a:avLst>
          </a:prstGeom>
          <a:solidFill>
            <a:srgbClr val="F0EFEA"/>
          </a:solidFill>
          <a:ln w="12700">
            <a:solidFill>
              <a:srgbClr val="D8D6D0"/>
            </a:solidFill>
            <a:prstDash val="solid"/>
          </a:ln>
        </p:spPr>
      </p:sp>
      <p:sp>
        <p:nvSpPr>
          <p:cNvPr id="7" name="records-shape-6"/>
          <p:cNvSpPr/>
          <p:nvPr/>
        </p:nvSpPr>
        <p:spPr>
          <a:xfrm>
            <a:off x="6604000" y="1841500"/>
            <a:ext cx="2667000" cy="4000500"/>
          </a:xfrm>
          <a:prstGeom prst="roundRect">
            <a:avLst>
              <a:gd name="adj" fmla="val 4762"/>
            </a:avLst>
          </a:prstGeom>
          <a:solidFill>
            <a:srgbClr val="F0EFEA"/>
          </a:solidFill>
          <a:ln w="12700">
            <a:solidFill>
              <a:srgbClr val="D8D6D0"/>
            </a:solidFill>
            <a:prstDash val="solid"/>
          </a:ln>
        </p:spPr>
      </p:sp>
      <p:sp>
        <p:nvSpPr>
          <p:cNvPr id="8" name="records-shape-7"/>
          <p:cNvSpPr/>
          <p:nvPr/>
        </p:nvSpPr>
        <p:spPr>
          <a:xfrm>
            <a:off x="9525000" y="1841500"/>
            <a:ext cx="2667000" cy="4000500"/>
          </a:xfrm>
          <a:prstGeom prst="roundRect">
            <a:avLst>
              <a:gd name="adj" fmla="val 4762"/>
            </a:avLst>
          </a:prstGeom>
          <a:solidFill>
            <a:srgbClr val="F0EFEA"/>
          </a:solidFill>
          <a:ln w="12700">
            <a:solidFill>
              <a:srgbClr val="D8D6D0"/>
            </a:solidFill>
            <a:prstDash val="solid"/>
          </a:ln>
        </p:spPr>
      </p:sp>
      <p:sp>
        <p:nvSpPr>
          <p:cNvPr id="9" name="records-shape-8"/>
          <p:cNvSpPr/>
          <p:nvPr/>
        </p:nvSpPr>
        <p:spPr>
          <a:xfrm>
            <a:off x="12446000" y="1841500"/>
            <a:ext cx="2286000" cy="4000500"/>
          </a:xfrm>
          <a:prstGeom prst="roundRect">
            <a:avLst>
              <a:gd name="adj" fmla="val 5556"/>
            </a:avLst>
          </a:prstGeom>
          <a:solidFill>
            <a:srgbClr val="F0EFEA"/>
          </a:solidFill>
          <a:ln w="12700">
            <a:solidFill>
              <a:srgbClr val="D8D6D0"/>
            </a:solidFill>
            <a:prstDash val="solid"/>
          </a:ln>
        </p:spPr>
      </p:sp>
      <p:sp>
        <p:nvSpPr>
          <p:cNvPr id="10" name="records-text-9"/>
          <p:cNvSpPr/>
          <p:nvPr/>
        </p:nvSpPr>
        <p:spPr>
          <a:xfrm>
            <a:off x="1041400" y="2235200"/>
            <a:ext cx="2108200" cy="292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3124"/>
              </a:lnSpc>
              <a:buNone/>
            </a:pPr>
            <a:r>
              <a:rPr lang="zh-Hant" altLang="en-US" sz="2200" dirty="0">
                <a:solidFill>
                  <a:srgbClr val="0F2537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01</a:t>
            </a:r>
            <a:endParaRPr lang="en-US" sz="1800" dirty="0"/>
          </a:p>
          <a:p>
            <a:pPr algn="ctr" indent="0" marL="0">
              <a:lnSpc>
                <a:spcPts val="2556"/>
              </a:lnSpc>
              <a:buNone/>
            </a:pPr>
            <a:r>
              <a:rPr lang="zh-Hant" altLang="en-US" sz="1800" dirty="0">
                <a:solidFill>
                  <a:srgbClr val="1A2E3D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经审计财务报表</a:t>
            </a:r>
            <a:endParaRPr lang="en-US" sz="1800" dirty="0"/>
          </a:p>
          <a:p>
            <a:pPr algn="ctr" indent="0" marL="0">
              <a:lnSpc>
                <a:spcPts val="2556"/>
              </a:lnSpc>
              <a:buNone/>
            </a:pPr>
            <a:r>
              <a:rPr lang="zh-Hant" altLang="en-US" sz="1800" dirty="0">
                <a:solidFill>
                  <a:srgbClr val="5C6E7D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审计底稿与结清确认</a:t>
            </a:r>
            <a:endParaRPr lang="en-US" sz="1800" dirty="0"/>
          </a:p>
        </p:txBody>
      </p:sp>
      <p:sp>
        <p:nvSpPr>
          <p:cNvPr id="11" name="records-text-10"/>
          <p:cNvSpPr/>
          <p:nvPr/>
        </p:nvSpPr>
        <p:spPr>
          <a:xfrm>
            <a:off x="3962400" y="2235200"/>
            <a:ext cx="2108200" cy="292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3124"/>
              </a:lnSpc>
              <a:buNone/>
            </a:pPr>
            <a:r>
              <a:rPr lang="zh-Hant" altLang="en-US" sz="2200" dirty="0">
                <a:solidFill>
                  <a:srgbClr val="0F2537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02</a:t>
            </a:r>
            <a:endParaRPr lang="en-US" sz="1800" dirty="0"/>
          </a:p>
          <a:p>
            <a:pPr algn="ctr" indent="0" marL="0">
              <a:lnSpc>
                <a:spcPts val="2556"/>
              </a:lnSpc>
              <a:buNone/>
            </a:pPr>
            <a:r>
              <a:rPr lang="zh-Hant" altLang="en-US" sz="1800" dirty="0">
                <a:solidFill>
                  <a:srgbClr val="1A2E3D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合伙人登记册</a:t>
            </a:r>
            <a:endParaRPr lang="en-US" sz="1800" dirty="0"/>
          </a:p>
          <a:p>
            <a:pPr algn="ctr" indent="0" marL="0">
              <a:lnSpc>
                <a:spcPts val="2556"/>
              </a:lnSpc>
              <a:buNone/>
            </a:pPr>
            <a:r>
              <a:rPr lang="zh-Hant" altLang="en-US" sz="1800" dirty="0">
                <a:solidFill>
                  <a:srgbClr val="5C6E7D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身份、变更与授权</a:t>
            </a:r>
            <a:endParaRPr lang="en-US" sz="1800" dirty="0"/>
          </a:p>
        </p:txBody>
      </p:sp>
      <p:sp>
        <p:nvSpPr>
          <p:cNvPr id="12" name="records-text-11"/>
          <p:cNvSpPr/>
          <p:nvPr/>
        </p:nvSpPr>
        <p:spPr>
          <a:xfrm>
            <a:off x="6883400" y="2235200"/>
            <a:ext cx="2108200" cy="292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3124"/>
              </a:lnSpc>
              <a:buNone/>
            </a:pPr>
            <a:r>
              <a:rPr lang="zh-Hant" altLang="en-US" sz="2200" dirty="0">
                <a:solidFill>
                  <a:srgbClr val="0F2537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03</a:t>
            </a:r>
            <a:endParaRPr lang="en-US" sz="1800" dirty="0"/>
          </a:p>
          <a:p>
            <a:pPr algn="ctr" indent="0" marL="0">
              <a:lnSpc>
                <a:spcPts val="2556"/>
              </a:lnSpc>
              <a:buNone/>
            </a:pPr>
            <a:r>
              <a:rPr lang="zh-Hant" altLang="en-US" sz="1800" dirty="0">
                <a:solidFill>
                  <a:srgbClr val="1A2E3D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KYC / CDD</a:t>
            </a:r>
            <a:endParaRPr lang="en-US" sz="1800" dirty="0"/>
          </a:p>
          <a:p>
            <a:pPr algn="ctr" indent="0" marL="0">
              <a:lnSpc>
                <a:spcPts val="2556"/>
              </a:lnSpc>
              <a:buNone/>
            </a:pPr>
            <a:r>
              <a:rPr lang="zh-Hant" altLang="en-US" sz="1800" dirty="0">
                <a:solidFill>
                  <a:srgbClr val="5C6E7D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客户账户与业务通信</a:t>
            </a:r>
            <a:endParaRPr lang="en-US" sz="1800" dirty="0"/>
          </a:p>
        </p:txBody>
      </p:sp>
      <p:sp>
        <p:nvSpPr>
          <p:cNvPr id="13" name="records-text-12"/>
          <p:cNvSpPr/>
          <p:nvPr/>
        </p:nvSpPr>
        <p:spPr>
          <a:xfrm>
            <a:off x="9804400" y="2235200"/>
            <a:ext cx="2108200" cy="292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3124"/>
              </a:lnSpc>
              <a:buNone/>
            </a:pPr>
            <a:r>
              <a:rPr lang="zh-Hant" altLang="en-US" sz="2200" dirty="0">
                <a:solidFill>
                  <a:srgbClr val="0F2537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04</a:t>
            </a:r>
            <a:endParaRPr lang="en-US" sz="1800" dirty="0"/>
          </a:p>
          <a:p>
            <a:pPr algn="ctr" indent="0" marL="0">
              <a:lnSpc>
                <a:spcPts val="2556"/>
              </a:lnSpc>
              <a:buNone/>
            </a:pPr>
            <a:r>
              <a:rPr lang="zh-Hant" altLang="en-US" sz="1800" dirty="0">
                <a:solidFill>
                  <a:srgbClr val="1A2E3D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交易文件</a:t>
            </a:r>
            <a:endParaRPr lang="en-US" sz="1800" dirty="0"/>
          </a:p>
          <a:p>
            <a:pPr algn="ctr" indent="0" marL="0">
              <a:lnSpc>
                <a:spcPts val="2556"/>
              </a:lnSpc>
              <a:buNone/>
            </a:pPr>
            <a:r>
              <a:rPr lang="zh-Hant" altLang="en-US" sz="1800" dirty="0">
                <a:solidFill>
                  <a:srgbClr val="5C6E7D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每项交易及交割记录</a:t>
            </a:r>
            <a:endParaRPr lang="en-US" sz="1800" dirty="0"/>
          </a:p>
        </p:txBody>
      </p:sp>
      <p:sp>
        <p:nvSpPr>
          <p:cNvPr id="14" name="records-text-13"/>
          <p:cNvSpPr/>
          <p:nvPr/>
        </p:nvSpPr>
        <p:spPr>
          <a:xfrm>
            <a:off x="12661900" y="2235200"/>
            <a:ext cx="1854200" cy="292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3124"/>
              </a:lnSpc>
              <a:buNone/>
            </a:pPr>
            <a:r>
              <a:rPr lang="zh-Hant" altLang="en-US" sz="2200" dirty="0">
                <a:solidFill>
                  <a:srgbClr val="0F2537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05</a:t>
            </a:r>
            <a:endParaRPr lang="en-US" sz="1800" dirty="0"/>
          </a:p>
          <a:p>
            <a:pPr algn="ctr" indent="0" marL="0">
              <a:lnSpc>
                <a:spcPts val="2556"/>
              </a:lnSpc>
              <a:buNone/>
            </a:pPr>
            <a:r>
              <a:rPr lang="zh-Hant" altLang="en-US" sz="1800" dirty="0">
                <a:solidFill>
                  <a:srgbClr val="1A2E3D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控权人资料</a:t>
            </a:r>
            <a:endParaRPr lang="en-US" sz="1800" dirty="0"/>
          </a:p>
          <a:p>
            <a:pPr algn="ctr" indent="0" marL="0">
              <a:lnSpc>
                <a:spcPts val="2556"/>
              </a:lnSpc>
              <a:buNone/>
            </a:pPr>
            <a:r>
              <a:rPr lang="zh-Hant" altLang="en-US" sz="1800" dirty="0">
                <a:solidFill>
                  <a:srgbClr val="5C6E7D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按每名合伙人整理</a:t>
            </a:r>
            <a:endParaRPr lang="en-US" sz="1800" dirty="0"/>
          </a:p>
        </p:txBody>
      </p:sp>
      <p:sp>
        <p:nvSpPr>
          <p:cNvPr id="15" name="records-shape-14"/>
          <p:cNvSpPr/>
          <p:nvPr/>
        </p:nvSpPr>
        <p:spPr>
          <a:xfrm>
            <a:off x="762000" y="6286500"/>
            <a:ext cx="13970000" cy="1041400"/>
          </a:xfrm>
          <a:prstGeom prst="roundRect">
            <a:avLst>
              <a:gd name="adj" fmla="val 12195"/>
            </a:avLst>
          </a:prstGeom>
          <a:solidFill>
            <a:srgbClr val="0F2537"/>
          </a:solidFill>
          <a:ln/>
        </p:spPr>
      </p:sp>
      <p:sp>
        <p:nvSpPr>
          <p:cNvPr id="16" name="records-text-15"/>
          <p:cNvSpPr/>
          <p:nvPr/>
        </p:nvSpPr>
        <p:spPr>
          <a:xfrm>
            <a:off x="1117600" y="6553200"/>
            <a:ext cx="13271500" cy="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buNone/>
            </a:pPr>
            <a:r>
              <a:rPr lang="zh-Hant" altLang="en-US" sz="1800" b="1" dirty="0">
                <a:solidFill>
                  <a:srgbClr val="C5A059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退出决议要指定：</a:t>
            </a:r>
            <a:r>
              <a:rPr lang="zh-Hant" altLang="en-US" sz="1800" dirty="0">
                <a:solidFill>
                  <a:srgbClr val="FAF9F6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记录保管人、备份位置、访问权限、查询联系人、服务商移交清单，以及删除暂停。留存期限按各适用法律逐项核实，不硬写统一七年。</a:t>
            </a:r>
            <a:endParaRPr lang="en-US" sz="1800" dirty="0"/>
          </a:p>
        </p:txBody>
      </p:sp>
      <p:sp>
        <p:nvSpPr>
          <p:cNvPr id="17" name="records-text-16"/>
          <p:cNvSpPr/>
          <p:nvPr/>
        </p:nvSpPr>
        <p:spPr>
          <a:xfrm>
            <a:off x="762000" y="8559800"/>
            <a:ext cx="13716000" cy="2540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Hant" altLang="en-US" sz="1400" dirty="0">
                <a:solidFill>
                  <a:srgbClr val="5C6E7D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来源：公司注册处 FAQ｜SFC持续责任｜核实日 2026-10-21；LPFO第29条及其他适用规则逐项确认</a:t>
            </a:r>
            <a:endParaRPr lang="en-US" sz="1400" dirty="0"/>
          </a:p>
        </p:txBody>
      </p:sp>
      <p:sp>
        <p:nvSpPr>
          <p:cNvPr id="18" name="records-text-17"/>
          <p:cNvSpPr/>
          <p:nvPr/>
        </p:nvSpPr>
        <p:spPr>
          <a:xfrm>
            <a:off x="14859000" y="8509000"/>
            <a:ext cx="635000" cy="304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zh-Hant" altLang="en-US" sz="1400" dirty="0">
                <a:solidFill>
                  <a:srgbClr val="0F2537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09 / 12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AF9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rossborder-shape-1"/>
          <p:cNvSpPr/>
          <p:nvPr/>
        </p:nvSpPr>
        <p:spPr>
          <a:xfrm>
            <a:off x="762000" y="381000"/>
            <a:ext cx="25400" cy="584200"/>
          </a:xfrm>
          <a:prstGeom prst="rect">
            <a:avLst/>
          </a:prstGeom>
          <a:solidFill>
            <a:srgbClr val="C5A059"/>
          </a:solidFill>
          <a:ln/>
        </p:spPr>
      </p:sp>
      <p:sp>
        <p:nvSpPr>
          <p:cNvPr id="3" name="crossborder-text-2"/>
          <p:cNvSpPr/>
          <p:nvPr/>
        </p:nvSpPr>
        <p:spPr>
          <a:xfrm>
            <a:off x="990600" y="330200"/>
            <a:ext cx="12446000" cy="5334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Hant" altLang="en-US" sz="3200" dirty="0">
                <a:solidFill>
                  <a:srgbClr val="0F2537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内地投资者：退出回流凭证</a:t>
            </a:r>
            <a:endParaRPr lang="en-US" sz="3200" dirty="0"/>
          </a:p>
        </p:txBody>
      </p:sp>
      <p:sp>
        <p:nvSpPr>
          <p:cNvPr id="4" name="crossborder-text-3"/>
          <p:cNvSpPr/>
          <p:nvPr/>
        </p:nvSpPr>
        <p:spPr>
          <a:xfrm>
            <a:off x="990600" y="965200"/>
            <a:ext cx="13716000" cy="355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Hant" altLang="en-US" sz="1400" dirty="0">
                <a:solidFill>
                  <a:srgbClr val="5C6E7D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回流不是只准备一份分配决议；先定资金性质，再沿原投资路径整理证据。</a:t>
            </a:r>
            <a:endParaRPr lang="en-US" sz="1400" dirty="0"/>
          </a:p>
        </p:txBody>
      </p:sp>
      <p:graphicFrame>
        <p:nvGraphicFramePr>
          <p:cNvPr id="11" name="crossborder-table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762000" y="1841500"/>
          <a:ext cx="13970000" cy="4318000"/>
        </p:xfrm>
        <a:graphic>
          <a:graphicData uri="http://schemas.openxmlformats.org/drawingml/2006/table">
            <a:tbl>
              <a:tblPr/>
              <a:tblGrid>
                <a:gridCol w="2540000"/>
                <a:gridCol w="5080000"/>
                <a:gridCol w="6350000"/>
              </a:tblGrid>
              <a:tr h="660399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zh-Hant" altLang="en-US" sz="1800" dirty="0">
                          <a:solidFill>
                            <a:srgbClr val="FAF9F6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资金性质</a:t>
                      </a:r>
                      <a:endParaRPr lang="zh-Hant" sz="18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203200" marR="203200" marT="152400" marB="152400" anchor="ctr">
                    <a:lnL w="12700" cap="flat" cmpd="sng" algn="ctr">
                      <a:solidFill>
                        <a:srgbClr val="D8D6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D6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D6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A0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253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zh-Hant" altLang="en-US" sz="1800" dirty="0">
                          <a:solidFill>
                            <a:srgbClr val="FAF9F6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需要说清什么</a:t>
                      </a:r>
                      <a:endParaRPr lang="zh-Hant" sz="18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203200" marR="203200" marT="152400" marB="152400" anchor="ctr">
                    <a:lnL w="12700" cap="flat" cmpd="sng" algn="ctr">
                      <a:solidFill>
                        <a:srgbClr val="D8D6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D6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D6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A0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253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zh-Hant" altLang="en-US" sz="1800" dirty="0">
                          <a:solidFill>
                            <a:srgbClr val="FAF9F6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建议沿原路径留存的凭证</a:t>
                      </a:r>
                      <a:endParaRPr lang="zh-Hant" sz="18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203200" marR="203200" marT="152400" marB="152400" anchor="ctr">
                    <a:lnL w="12700" cap="flat" cmpd="sng" algn="ctr">
                      <a:solidFill>
                        <a:srgbClr val="D8D6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D6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D6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A0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2537"/>
                    </a:solidFill>
                  </a:tcPr>
                </a:tc>
              </a:tr>
              <a:tr h="9144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zh-Hant" altLang="en-US" sz="1800" dirty="0">
                          <a:solidFill>
                            <a:srgbClr val="1A2E3D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本金 / 退款</a:t>
                      </a:r>
                      <a:endParaRPr lang="zh-Hant" sz="18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203200" marR="203200" marT="152400" marB="152400" anchor="ctr">
                    <a:lnL w="12700" cap="flat" cmpd="sng" algn="ctr">
                      <a:solidFill>
                        <a:srgbClr val="D8D6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D6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A0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D6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zh-Hant" altLang="en-US" sz="1800" dirty="0">
                          <a:solidFill>
                            <a:srgbClr val="1A2E3D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对应认购或未使用资本</a:t>
                      </a:r>
                      <a:endParaRPr lang="zh-Hant" sz="18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203200" marR="203200" marT="152400" marB="152400" anchor="ctr">
                    <a:lnL w="12700" cap="flat" cmpd="sng" algn="ctr">
                      <a:solidFill>
                        <a:srgbClr val="D8D6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D6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A0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D6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zh-Hant" altLang="en-US" sz="1800" dirty="0">
                          <a:solidFill>
                            <a:srgbClr val="1A2E3D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认购文件、付款、capital call、退款及银行回单</a:t>
                      </a:r>
                      <a:endParaRPr lang="zh-Hant" sz="18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203200" marR="203200" marT="152400" marB="152400" anchor="ctr">
                    <a:lnL w="12700" cap="flat" cmpd="sng" algn="ctr">
                      <a:solidFill>
                        <a:srgbClr val="D8D6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D6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A0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D6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144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zh-Hant" altLang="en-US" sz="1800" dirty="0">
                          <a:solidFill>
                            <a:srgbClr val="1A2E3D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投资收益</a:t>
                      </a:r>
                      <a:endParaRPr lang="zh-Hant" sz="18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203200" marR="203200" marT="152400" marB="152400" anchor="ctr">
                    <a:lnL w="12700" cap="flat" cmpd="sng" algn="ctr">
                      <a:solidFill>
                        <a:srgbClr val="D8D6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D6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D6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D6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zh-Hant" altLang="en-US" sz="1800" dirty="0">
                          <a:solidFill>
                            <a:srgbClr val="1A2E3D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分配基础与税务处理</a:t>
                      </a:r>
                      <a:endParaRPr lang="zh-Hant" sz="18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203200" marR="203200" marT="152400" marB="152400" anchor="ctr">
                    <a:lnL w="12700" cap="flat" cmpd="sng" algn="ctr">
                      <a:solidFill>
                        <a:srgbClr val="D8D6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D6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D6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D6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zh-Hant" altLang="en-US" sz="1800" dirty="0">
                          <a:solidFill>
                            <a:srgbClr val="1A2E3D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分配决议、计算表、税务资料、收款人核验</a:t>
                      </a:r>
                      <a:endParaRPr lang="zh-Hant" sz="18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203200" marR="203200" marT="152400" marB="152400" anchor="ctr">
                    <a:lnL w="12700" cap="flat" cmpd="sng" algn="ctr">
                      <a:solidFill>
                        <a:srgbClr val="D8D6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D6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D6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D6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144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zh-Hant" altLang="en-US" sz="1800" dirty="0">
                          <a:solidFill>
                            <a:srgbClr val="1A2E3D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LP权益转让价款</a:t>
                      </a:r>
                      <a:endParaRPr lang="zh-Hant" sz="18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203200" marR="203200" marT="152400" marB="152400" anchor="ctr">
                    <a:lnL w="12700" cap="flat" cmpd="sng" algn="ctr">
                      <a:solidFill>
                        <a:srgbClr val="D8D6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D6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D6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D6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zh-Hant" altLang="en-US" sz="1800" dirty="0">
                          <a:solidFill>
                            <a:srgbClr val="1A2E3D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转让关系与对价</a:t>
                      </a:r>
                      <a:endParaRPr lang="zh-Hant" sz="18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203200" marR="203200" marT="152400" marB="152400" anchor="ctr">
                    <a:lnL w="12700" cap="flat" cmpd="sng" algn="ctr">
                      <a:solidFill>
                        <a:srgbClr val="D8D6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D6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D6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D6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zh-Hant" altLang="en-US" sz="1800" dirty="0">
                          <a:solidFill>
                            <a:srgbClr val="1A2E3D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转让协议、估值或结算依据、付款及银行凭证</a:t>
                      </a:r>
                      <a:endParaRPr lang="zh-Hant" sz="18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203200" marR="203200" marT="152400" marB="152400" anchor="ctr">
                    <a:lnL w="12700" cap="flat" cmpd="sng" algn="ctr">
                      <a:solidFill>
                        <a:srgbClr val="D8D6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D6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D6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D6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144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zh-Hant" altLang="en-US" sz="1800" dirty="0">
                          <a:solidFill>
                            <a:srgbClr val="1A2E3D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清盘所得</a:t>
                      </a:r>
                      <a:endParaRPr lang="zh-Hant" sz="18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203200" marR="203200" marT="152400" marB="152400" anchor="ctr">
                    <a:lnL w="12700" cap="flat" cmpd="sng" algn="ctr">
                      <a:solidFill>
                        <a:srgbClr val="D8D6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D6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D6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D6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zh-Hant" altLang="en-US" sz="1800" dirty="0">
                          <a:solidFill>
                            <a:srgbClr val="1A2E3D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清偿后剩余分配</a:t>
                      </a:r>
                      <a:endParaRPr lang="zh-Hant" sz="18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203200" marR="203200" marT="152400" marB="152400" anchor="ctr">
                    <a:lnL w="12700" cap="flat" cmpd="sng" algn="ctr">
                      <a:solidFill>
                        <a:srgbClr val="D8D6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D6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D6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D6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zh-Hant" altLang="en-US" sz="1800" dirty="0">
                          <a:solidFill>
                            <a:srgbClr val="1A2E3D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清偿表、准备金、最终账目、分配及结算回单</a:t>
                      </a:r>
                      <a:endParaRPr lang="zh-Hant" sz="18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203200" marR="203200" marT="152400" marB="152400" anchor="ctr">
                    <a:lnL w="12700" cap="flat" cmpd="sng" algn="ctr">
                      <a:solidFill>
                        <a:srgbClr val="D8D6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D6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D6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D6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crossborder-shape-5"/>
          <p:cNvSpPr/>
          <p:nvPr/>
        </p:nvSpPr>
        <p:spPr>
          <a:xfrm>
            <a:off x="762000" y="6604000"/>
            <a:ext cx="13970000" cy="711200"/>
          </a:xfrm>
          <a:prstGeom prst="roundRect">
            <a:avLst>
              <a:gd name="adj" fmla="val 14286"/>
            </a:avLst>
          </a:prstGeom>
          <a:solidFill>
            <a:srgbClr val="F0EFEA"/>
          </a:solidFill>
          <a:ln w="12700">
            <a:solidFill>
              <a:srgbClr val="D8D6D0"/>
            </a:solidFill>
            <a:prstDash val="solid"/>
          </a:ln>
        </p:spPr>
      </p:sp>
      <p:sp>
        <p:nvSpPr>
          <p:cNvPr id="7" name="crossborder-text-6"/>
          <p:cNvSpPr/>
          <p:nvPr/>
        </p:nvSpPr>
        <p:spPr>
          <a:xfrm>
            <a:off x="1117600" y="6794500"/>
            <a:ext cx="13208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buNone/>
            </a:pPr>
            <a:r>
              <a:rPr lang="zh-Hant" altLang="en-US" sz="1800" b="1" dirty="0">
                <a:solidFill>
                  <a:srgbClr val="0F2537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操作重点：</a:t>
            </a:r>
            <a:r>
              <a:rPr lang="zh-Hant" altLang="en-US" sz="1800" dirty="0">
                <a:solidFill>
                  <a:srgbClr val="1A2E3D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资金性质、投资人身份、原付款路径和结算文件要相互一致；最终审核要求应向经办银行及专业顾问确认。</a:t>
            </a:r>
            <a:endParaRPr lang="en-US" sz="1800" dirty="0"/>
          </a:p>
        </p:txBody>
      </p:sp>
      <p:sp>
        <p:nvSpPr>
          <p:cNvPr id="8" name="crossborder-text-7"/>
          <p:cNvSpPr/>
          <p:nvPr/>
        </p:nvSpPr>
        <p:spPr>
          <a:xfrm>
            <a:off x="762000" y="8559800"/>
            <a:ext cx="13716000" cy="2540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Hant" altLang="en-US" sz="1400" dirty="0">
                <a:solidFill>
                  <a:srgbClr val="5C6E7D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来源：SAFE相关资料｜公司注册处 FAQ｜核实日 2026-10-21；凭证清单为项目实操建议</a:t>
            </a:r>
            <a:endParaRPr lang="en-US" sz="1400" dirty="0"/>
          </a:p>
        </p:txBody>
      </p:sp>
      <p:sp>
        <p:nvSpPr>
          <p:cNvPr id="9" name="crossborder-text-8"/>
          <p:cNvSpPr/>
          <p:nvPr/>
        </p:nvSpPr>
        <p:spPr>
          <a:xfrm>
            <a:off x="14859000" y="8509000"/>
            <a:ext cx="635000" cy="304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zh-Hant" altLang="en-US" sz="1400" dirty="0">
                <a:solidFill>
                  <a:srgbClr val="0F2537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10 / 12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AF9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isks-shape-1"/>
          <p:cNvSpPr/>
          <p:nvPr/>
        </p:nvSpPr>
        <p:spPr>
          <a:xfrm>
            <a:off x="762000" y="381000"/>
            <a:ext cx="25400" cy="584200"/>
          </a:xfrm>
          <a:prstGeom prst="rect">
            <a:avLst/>
          </a:prstGeom>
          <a:solidFill>
            <a:srgbClr val="C5A059"/>
          </a:solidFill>
          <a:ln/>
        </p:spPr>
      </p:sp>
      <p:sp>
        <p:nvSpPr>
          <p:cNvPr id="3" name="risks-text-2"/>
          <p:cNvSpPr/>
          <p:nvPr/>
        </p:nvSpPr>
        <p:spPr>
          <a:xfrm>
            <a:off x="990600" y="330200"/>
            <a:ext cx="12446000" cy="5334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Hant" altLang="en-US" sz="3200" dirty="0">
                <a:solidFill>
                  <a:srgbClr val="0F2537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六类退出法律风险</a:t>
            </a:r>
            <a:endParaRPr lang="en-US" sz="3200" dirty="0"/>
          </a:p>
        </p:txBody>
      </p:sp>
      <p:sp>
        <p:nvSpPr>
          <p:cNvPr id="4" name="risks-text-3"/>
          <p:cNvSpPr/>
          <p:nvPr/>
        </p:nvSpPr>
        <p:spPr>
          <a:xfrm>
            <a:off x="990600" y="965200"/>
            <a:ext cx="13716000" cy="355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Hant" altLang="en-US" sz="1400" dirty="0">
                <a:solidFill>
                  <a:srgbClr val="5C6E7D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建议把风险写进责任矩阵，并在每个提交动作前留下可回溯的核查证据。</a:t>
            </a:r>
            <a:endParaRPr lang="en-US" sz="1400" dirty="0"/>
          </a:p>
        </p:txBody>
      </p:sp>
      <p:sp>
        <p:nvSpPr>
          <p:cNvPr id="5" name="risks-shape-4"/>
          <p:cNvSpPr/>
          <p:nvPr/>
        </p:nvSpPr>
        <p:spPr>
          <a:xfrm>
            <a:off x="762000" y="1714500"/>
            <a:ext cx="4445000" cy="1905000"/>
          </a:xfrm>
          <a:prstGeom prst="roundRect">
            <a:avLst>
              <a:gd name="adj" fmla="val 6667"/>
            </a:avLst>
          </a:prstGeom>
          <a:solidFill>
            <a:srgbClr val="F0EFEA"/>
          </a:solidFill>
          <a:ln w="12700">
            <a:solidFill>
              <a:srgbClr val="D8D6D0"/>
            </a:solidFill>
            <a:prstDash val="solid"/>
          </a:ln>
        </p:spPr>
      </p:sp>
      <p:sp>
        <p:nvSpPr>
          <p:cNvPr id="6" name="risks-shape-5"/>
          <p:cNvSpPr/>
          <p:nvPr/>
        </p:nvSpPr>
        <p:spPr>
          <a:xfrm>
            <a:off x="5905500" y="1714500"/>
            <a:ext cx="4445000" cy="1905000"/>
          </a:xfrm>
          <a:prstGeom prst="roundRect">
            <a:avLst>
              <a:gd name="adj" fmla="val 6667"/>
            </a:avLst>
          </a:prstGeom>
          <a:solidFill>
            <a:srgbClr val="F0EFEA"/>
          </a:solidFill>
          <a:ln w="12700">
            <a:solidFill>
              <a:srgbClr val="D8D6D0"/>
            </a:solidFill>
            <a:prstDash val="solid"/>
          </a:ln>
        </p:spPr>
      </p:sp>
      <p:sp>
        <p:nvSpPr>
          <p:cNvPr id="7" name="risks-shape-6"/>
          <p:cNvSpPr/>
          <p:nvPr/>
        </p:nvSpPr>
        <p:spPr>
          <a:xfrm>
            <a:off x="11049000" y="1714500"/>
            <a:ext cx="3683000" cy="1905000"/>
          </a:xfrm>
          <a:prstGeom prst="roundRect">
            <a:avLst>
              <a:gd name="adj" fmla="val 6667"/>
            </a:avLst>
          </a:prstGeom>
          <a:solidFill>
            <a:srgbClr val="F0EFEA"/>
          </a:solidFill>
          <a:ln w="12700">
            <a:solidFill>
              <a:srgbClr val="D8D6D0"/>
            </a:solidFill>
            <a:prstDash val="solid"/>
          </a:ln>
        </p:spPr>
      </p:sp>
      <p:sp>
        <p:nvSpPr>
          <p:cNvPr id="8" name="risks-shape-7"/>
          <p:cNvSpPr/>
          <p:nvPr/>
        </p:nvSpPr>
        <p:spPr>
          <a:xfrm>
            <a:off x="762000" y="4191000"/>
            <a:ext cx="4445000" cy="1905000"/>
          </a:xfrm>
          <a:prstGeom prst="roundRect">
            <a:avLst>
              <a:gd name="adj" fmla="val 6667"/>
            </a:avLst>
          </a:prstGeom>
          <a:solidFill>
            <a:srgbClr val="F0EFEA"/>
          </a:solidFill>
          <a:ln w="12700">
            <a:solidFill>
              <a:srgbClr val="D8D6D0"/>
            </a:solidFill>
            <a:prstDash val="solid"/>
          </a:ln>
        </p:spPr>
      </p:sp>
      <p:sp>
        <p:nvSpPr>
          <p:cNvPr id="9" name="risks-shape-8"/>
          <p:cNvSpPr/>
          <p:nvPr/>
        </p:nvSpPr>
        <p:spPr>
          <a:xfrm>
            <a:off x="5905500" y="4191000"/>
            <a:ext cx="4445000" cy="1905000"/>
          </a:xfrm>
          <a:prstGeom prst="roundRect">
            <a:avLst>
              <a:gd name="adj" fmla="val 6667"/>
            </a:avLst>
          </a:prstGeom>
          <a:solidFill>
            <a:srgbClr val="F0EFEA"/>
          </a:solidFill>
          <a:ln w="12700">
            <a:solidFill>
              <a:srgbClr val="D8D6D0"/>
            </a:solidFill>
            <a:prstDash val="solid"/>
          </a:ln>
        </p:spPr>
      </p:sp>
      <p:sp>
        <p:nvSpPr>
          <p:cNvPr id="10" name="risks-shape-9"/>
          <p:cNvSpPr/>
          <p:nvPr/>
        </p:nvSpPr>
        <p:spPr>
          <a:xfrm>
            <a:off x="11049000" y="4191000"/>
            <a:ext cx="3683000" cy="1905000"/>
          </a:xfrm>
          <a:prstGeom prst="roundRect">
            <a:avLst>
              <a:gd name="adj" fmla="val 6667"/>
            </a:avLst>
          </a:prstGeom>
          <a:solidFill>
            <a:srgbClr val="F0EFEA"/>
          </a:solidFill>
          <a:ln w="12700">
            <a:solidFill>
              <a:srgbClr val="D8D6D0"/>
            </a:solidFill>
            <a:prstDash val="solid"/>
          </a:ln>
        </p:spPr>
      </p:sp>
      <p:sp>
        <p:nvSpPr>
          <p:cNvPr id="11" name="risks-text-10"/>
          <p:cNvSpPr/>
          <p:nvPr/>
        </p:nvSpPr>
        <p:spPr>
          <a:xfrm>
            <a:off x="1066800" y="2032000"/>
            <a:ext cx="38100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970"/>
              </a:lnSpc>
              <a:buNone/>
            </a:pPr>
            <a:r>
              <a:rPr lang="zh-Hant" altLang="en-US" sz="2200" dirty="0">
                <a:solidFill>
                  <a:srgbClr val="0F2537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01  过早分配</a:t>
            </a:r>
            <a:endParaRPr lang="en-US" sz="1800" dirty="0"/>
          </a:p>
          <a:p>
            <a:pPr algn="l" indent="0" marL="0">
              <a:lnSpc>
                <a:spcPts val="2430"/>
              </a:lnSpc>
              <a:buNone/>
            </a:pPr>
            <a:r>
              <a:rPr lang="zh-Hant" altLang="en-US" sz="1800" dirty="0">
                <a:solidFill>
                  <a:srgbClr val="1A2E3D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未完成债务、税务、准备金和客户资产核查，就把现金分出去。</a:t>
            </a:r>
            <a:endParaRPr lang="en-US" sz="1800" dirty="0"/>
          </a:p>
        </p:txBody>
      </p:sp>
      <p:sp>
        <p:nvSpPr>
          <p:cNvPr id="12" name="risks-text-11"/>
          <p:cNvSpPr/>
          <p:nvPr/>
        </p:nvSpPr>
        <p:spPr>
          <a:xfrm>
            <a:off x="6210300" y="2032000"/>
            <a:ext cx="38100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970"/>
              </a:lnSpc>
              <a:buNone/>
            </a:pPr>
            <a:r>
              <a:rPr lang="zh-Hant" altLang="en-US" sz="2200" dirty="0">
                <a:solidFill>
                  <a:srgbClr val="0F2537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02  隐匿债务</a:t>
            </a:r>
            <a:endParaRPr lang="en-US" sz="1800" dirty="0"/>
          </a:p>
          <a:p>
            <a:pPr algn="l" indent="0" marL="0">
              <a:lnSpc>
                <a:spcPts val="2430"/>
              </a:lnSpc>
              <a:buNone/>
            </a:pPr>
            <a:r>
              <a:rPr lang="zh-Hant" altLang="en-US" sz="1800" dirty="0">
                <a:solidFill>
                  <a:srgbClr val="1A2E3D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资本承诺、或有负债、未开票费用或争议款项未进总表。</a:t>
            </a:r>
            <a:endParaRPr lang="en-US" sz="1800" dirty="0"/>
          </a:p>
        </p:txBody>
      </p:sp>
      <p:sp>
        <p:nvSpPr>
          <p:cNvPr id="13" name="risks-text-12"/>
          <p:cNvSpPr/>
          <p:nvPr/>
        </p:nvSpPr>
        <p:spPr>
          <a:xfrm>
            <a:off x="11353800" y="2032000"/>
            <a:ext cx="30734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970"/>
              </a:lnSpc>
              <a:buNone/>
            </a:pPr>
            <a:r>
              <a:rPr lang="zh-Hant" altLang="en-US" sz="2200" dirty="0">
                <a:solidFill>
                  <a:srgbClr val="0F2537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03  走错路径</a:t>
            </a:r>
            <a:endParaRPr lang="en-US" sz="1800" dirty="0"/>
          </a:p>
          <a:p>
            <a:pPr algn="l" indent="0" marL="0">
              <a:lnSpc>
                <a:spcPts val="2430"/>
              </a:lnSpc>
              <a:buNone/>
            </a:pPr>
            <a:r>
              <a:rPr lang="zh-Hant" altLang="en-US" sz="1800" dirty="0">
                <a:solidFill>
                  <a:srgbClr val="1A2E3D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把LPF7、LPF8、LPF9当作固定三步，或以LPF8替代法院程序。</a:t>
            </a:r>
            <a:endParaRPr lang="en-US" sz="1800" dirty="0"/>
          </a:p>
        </p:txBody>
      </p:sp>
      <p:sp>
        <p:nvSpPr>
          <p:cNvPr id="14" name="risks-text-13"/>
          <p:cNvSpPr/>
          <p:nvPr/>
        </p:nvSpPr>
        <p:spPr>
          <a:xfrm>
            <a:off x="1066800" y="4508500"/>
            <a:ext cx="38100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970"/>
              </a:lnSpc>
              <a:buNone/>
            </a:pPr>
            <a:r>
              <a:rPr lang="zh-Hant" altLang="en-US" sz="2200" dirty="0">
                <a:solidFill>
                  <a:srgbClr val="0F2537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04  税务 / AML遗漏</a:t>
            </a:r>
            <a:endParaRPr lang="en-US" sz="1800" dirty="0"/>
          </a:p>
          <a:p>
            <a:pPr algn="l" indent="0" marL="0">
              <a:lnSpc>
                <a:spcPts val="2430"/>
              </a:lnSpc>
              <a:buNone/>
            </a:pPr>
            <a:r>
              <a:rPr lang="zh-Hant" altLang="en-US" sz="1800" dirty="0">
                <a:solidFill>
                  <a:srgbClr val="1A2E3D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BR通知、税务申报、审计与KYC/CDD没有分开核对。</a:t>
            </a:r>
            <a:endParaRPr lang="en-US" sz="1800" dirty="0"/>
          </a:p>
        </p:txBody>
      </p:sp>
      <p:sp>
        <p:nvSpPr>
          <p:cNvPr id="15" name="risks-text-14"/>
          <p:cNvSpPr/>
          <p:nvPr/>
        </p:nvSpPr>
        <p:spPr>
          <a:xfrm>
            <a:off x="6210300" y="4508500"/>
            <a:ext cx="38100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970"/>
              </a:lnSpc>
              <a:buNone/>
            </a:pPr>
            <a:r>
              <a:rPr lang="zh-Hant" altLang="en-US" sz="2200" dirty="0">
                <a:solidFill>
                  <a:srgbClr val="0F2537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05  交接断档</a:t>
            </a:r>
            <a:endParaRPr lang="en-US" sz="1800" dirty="0"/>
          </a:p>
          <a:p>
            <a:pPr algn="l" indent="0" marL="0">
              <a:lnSpc>
                <a:spcPts val="2430"/>
              </a:lnSpc>
              <a:buNone/>
            </a:pPr>
            <a:r>
              <a:rPr lang="zh-Hant" altLang="en-US" sz="1800" dirty="0">
                <a:solidFill>
                  <a:srgbClr val="1A2E3D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银行、托管、服务商关闭后，没有保留资金、记录和历史联系人。</a:t>
            </a:r>
            <a:endParaRPr lang="en-US" sz="1800" dirty="0"/>
          </a:p>
        </p:txBody>
      </p:sp>
      <p:sp>
        <p:nvSpPr>
          <p:cNvPr id="16" name="risks-text-15"/>
          <p:cNvSpPr/>
          <p:nvPr/>
        </p:nvSpPr>
        <p:spPr>
          <a:xfrm>
            <a:off x="11353800" y="4508500"/>
            <a:ext cx="30734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970"/>
              </a:lnSpc>
              <a:buNone/>
            </a:pPr>
            <a:r>
              <a:rPr lang="zh-Hant" altLang="en-US" sz="2200" dirty="0">
                <a:solidFill>
                  <a:srgbClr val="0F2537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06  责任误判</a:t>
            </a:r>
            <a:endParaRPr lang="en-US" sz="1800" dirty="0"/>
          </a:p>
          <a:p>
            <a:pPr algn="l" indent="0" marL="0">
              <a:lnSpc>
                <a:spcPts val="2430"/>
              </a:lnSpc>
              <a:buNone/>
            </a:pPr>
            <a:r>
              <a:rPr lang="zh-Hant" altLang="en-US" sz="1800" dirty="0">
                <a:solidFill>
                  <a:srgbClr val="1A2E3D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把登记撤销、牌照停止或GP收尾理解为历史责任自动消失。</a:t>
            </a:r>
            <a:endParaRPr lang="en-US" sz="1800" dirty="0"/>
          </a:p>
        </p:txBody>
      </p:sp>
      <p:sp>
        <p:nvSpPr>
          <p:cNvPr id="17" name="risks-shape-16"/>
          <p:cNvSpPr/>
          <p:nvPr/>
        </p:nvSpPr>
        <p:spPr>
          <a:xfrm>
            <a:off x="762000" y="6731000"/>
            <a:ext cx="13970000" cy="584200"/>
          </a:xfrm>
          <a:prstGeom prst="roundRect">
            <a:avLst>
              <a:gd name="adj" fmla="val 17391"/>
            </a:avLst>
          </a:prstGeom>
          <a:solidFill>
            <a:srgbClr val="0F2537"/>
          </a:solidFill>
          <a:ln/>
        </p:spPr>
      </p:sp>
      <p:sp>
        <p:nvSpPr>
          <p:cNvPr id="18" name="risks-text-17"/>
          <p:cNvSpPr/>
          <p:nvPr/>
        </p:nvSpPr>
        <p:spPr>
          <a:xfrm>
            <a:off x="1117600" y="6896100"/>
            <a:ext cx="13271500" cy="304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zh-Hant" altLang="en-US" sz="1800" dirty="0">
                <a:solidFill>
                  <a:srgbClr val="FAF9F6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提交前复核：LPA与身份｜债务与客户资产｜官方版本与费用｜联系人与记录保管</a:t>
            </a:r>
            <a:endParaRPr lang="en-US" sz="1800" dirty="0"/>
          </a:p>
        </p:txBody>
      </p:sp>
      <p:sp>
        <p:nvSpPr>
          <p:cNvPr id="19" name="risks-text-18"/>
          <p:cNvSpPr/>
          <p:nvPr/>
        </p:nvSpPr>
        <p:spPr>
          <a:xfrm>
            <a:off x="762000" y="8559800"/>
            <a:ext cx="13716000" cy="2540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Hant" altLang="en-US" sz="1400" dirty="0">
                <a:solidFill>
                  <a:srgbClr val="5C6E7D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来源：公司注册处 FAQ｜指定表格｜税务局｜SFC持续责任｜核实日 2026-10-21</a:t>
            </a:r>
            <a:endParaRPr lang="en-US" sz="1400" dirty="0"/>
          </a:p>
        </p:txBody>
      </p:sp>
      <p:sp>
        <p:nvSpPr>
          <p:cNvPr id="20" name="risks-text-19"/>
          <p:cNvSpPr/>
          <p:nvPr/>
        </p:nvSpPr>
        <p:spPr>
          <a:xfrm>
            <a:off x="14859000" y="8509000"/>
            <a:ext cx="635000" cy="304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zh-Hant" altLang="en-US" sz="1400" dirty="0">
                <a:solidFill>
                  <a:srgbClr val="0F2537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11 / 12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F253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xt_steps-shape-1"/>
          <p:cNvSpPr/>
          <p:nvPr/>
        </p:nvSpPr>
        <p:spPr>
          <a:xfrm>
            <a:off x="762000" y="381000"/>
            <a:ext cx="25400" cy="584200"/>
          </a:xfrm>
          <a:prstGeom prst="rect">
            <a:avLst/>
          </a:prstGeom>
          <a:solidFill>
            <a:srgbClr val="C5A059"/>
          </a:solidFill>
          <a:ln/>
        </p:spPr>
      </p:sp>
      <p:sp>
        <p:nvSpPr>
          <p:cNvPr id="3" name="next_steps-text-2"/>
          <p:cNvSpPr/>
          <p:nvPr/>
        </p:nvSpPr>
        <p:spPr>
          <a:xfrm>
            <a:off x="990600" y="330200"/>
            <a:ext cx="12065000" cy="5334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Hant" altLang="en-US" sz="3200" dirty="0">
                <a:solidFill>
                  <a:srgbClr val="FAF9F6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形成可追踪的退出档案</a:t>
            </a:r>
            <a:endParaRPr lang="en-US" sz="3200" dirty="0"/>
          </a:p>
        </p:txBody>
      </p:sp>
      <p:sp>
        <p:nvSpPr>
          <p:cNvPr id="4" name="next_steps-text-3"/>
          <p:cNvSpPr/>
          <p:nvPr/>
        </p:nvSpPr>
        <p:spPr>
          <a:xfrm>
            <a:off x="990600" y="965200"/>
            <a:ext cx="13462000" cy="355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Hant" altLang="en-US" sz="1400" dirty="0">
                <a:solidFill>
                  <a:srgbClr val="B7C3CA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以下是项目建议的三步工作框架，不是统一法定顺序；实际路径按LPA、实体身份与事实核实。</a:t>
            </a:r>
            <a:endParaRPr lang="en-US" sz="1400" dirty="0"/>
          </a:p>
        </p:txBody>
      </p:sp>
      <p:sp>
        <p:nvSpPr>
          <p:cNvPr id="5" name="next_steps-shape-4"/>
          <p:cNvSpPr/>
          <p:nvPr/>
        </p:nvSpPr>
        <p:spPr>
          <a:xfrm>
            <a:off x="762000" y="1841500"/>
            <a:ext cx="4191000" cy="3683000"/>
          </a:xfrm>
          <a:prstGeom prst="roundRect">
            <a:avLst>
              <a:gd name="adj" fmla="val 3448"/>
            </a:avLst>
          </a:prstGeom>
          <a:solidFill>
            <a:srgbClr val="173248"/>
          </a:solidFill>
          <a:ln w="12700">
            <a:solidFill>
              <a:srgbClr val="426175"/>
            </a:solidFill>
            <a:prstDash val="solid"/>
          </a:ln>
        </p:spPr>
      </p:sp>
      <p:sp>
        <p:nvSpPr>
          <p:cNvPr id="6" name="next_steps-shape-5"/>
          <p:cNvSpPr/>
          <p:nvPr/>
        </p:nvSpPr>
        <p:spPr>
          <a:xfrm>
            <a:off x="5397500" y="1841500"/>
            <a:ext cx="4191000" cy="3683000"/>
          </a:xfrm>
          <a:prstGeom prst="roundRect">
            <a:avLst>
              <a:gd name="adj" fmla="val 3448"/>
            </a:avLst>
          </a:prstGeom>
          <a:solidFill>
            <a:srgbClr val="173248"/>
          </a:solidFill>
          <a:ln w="12700">
            <a:solidFill>
              <a:srgbClr val="426175"/>
            </a:solidFill>
            <a:prstDash val="solid"/>
          </a:ln>
        </p:spPr>
      </p:sp>
      <p:sp>
        <p:nvSpPr>
          <p:cNvPr id="7" name="next_steps-shape-6"/>
          <p:cNvSpPr/>
          <p:nvPr/>
        </p:nvSpPr>
        <p:spPr>
          <a:xfrm>
            <a:off x="10033000" y="1841500"/>
            <a:ext cx="4699000" cy="3683000"/>
          </a:xfrm>
          <a:prstGeom prst="roundRect">
            <a:avLst>
              <a:gd name="adj" fmla="val 3448"/>
            </a:avLst>
          </a:prstGeom>
          <a:solidFill>
            <a:srgbClr val="173248"/>
          </a:solidFill>
          <a:ln w="12700">
            <a:solidFill>
              <a:srgbClr val="426175"/>
            </a:solidFill>
            <a:prstDash val="solid"/>
          </a:ln>
        </p:spPr>
      </p:sp>
      <p:sp>
        <p:nvSpPr>
          <p:cNvPr id="8" name="next_steps-text-7"/>
          <p:cNvSpPr/>
          <p:nvPr/>
        </p:nvSpPr>
        <p:spPr>
          <a:xfrm>
            <a:off x="1117600" y="2222500"/>
            <a:ext cx="3479800" cy="292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90"/>
              </a:lnSpc>
              <a:buNone/>
            </a:pPr>
            <a:r>
              <a:rPr lang="zh-Hant" altLang="en-US" sz="2200" dirty="0">
                <a:solidFill>
                  <a:srgbClr val="C5A059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01  定路径</a:t>
            </a:r>
            <a:endParaRPr lang="en-US" sz="1800" dirty="0"/>
          </a:p>
          <a:p>
            <a:pPr algn="l" marL="285750" indent="-285750">
              <a:lnSpc>
                <a:spcPts val="2610"/>
              </a:lnSpc>
              <a:spcBef>
                <a:spcPts val="10"/>
              </a:spcBef>
              <a:buSzPct val="100000"/>
              <a:buChar char="✓"/>
            </a:pPr>
            <a:r>
              <a:rPr lang="zh-Hant" altLang="en-US" sz="1800" dirty="0">
                <a:solidFill>
                  <a:srgbClr val="FAF9F6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核对LPA、解散事件及监管身份</a:t>
            </a:r>
            <a:endParaRPr lang="en-US" sz="1800" dirty="0"/>
          </a:p>
          <a:p>
            <a:pPr algn="l" marL="285750" indent="-285750">
              <a:lnSpc>
                <a:spcPts val="2610"/>
              </a:lnSpc>
              <a:spcBef>
                <a:spcPts val="10"/>
              </a:spcBef>
              <a:buSzPct val="100000"/>
              <a:buChar char="✓"/>
            </a:pPr>
            <a:r>
              <a:rPr lang="zh-Hant" altLang="en-US" sz="1800" dirty="0">
                <a:solidFill>
                  <a:srgbClr val="FAF9F6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确认LPF、GP、SFC主体分别怎么走</a:t>
            </a:r>
            <a:endParaRPr lang="en-US" sz="1800" dirty="0"/>
          </a:p>
          <a:p>
            <a:pPr algn="l" marL="285750" indent="-285750">
              <a:lnSpc>
                <a:spcPts val="2610"/>
              </a:lnSpc>
              <a:spcBef>
                <a:spcPts val="10"/>
              </a:spcBef>
              <a:buSzPct val="100000"/>
              <a:buChar char="✓"/>
            </a:pPr>
            <a:r>
              <a:rPr lang="zh-Hant" altLang="en-US" sz="1800" dirty="0">
                <a:solidFill>
                  <a:srgbClr val="FAF9F6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锁定授权、生效日和责任人</a:t>
            </a:r>
            <a:endParaRPr lang="en-US" sz="1800" dirty="0"/>
          </a:p>
        </p:txBody>
      </p:sp>
      <p:sp>
        <p:nvSpPr>
          <p:cNvPr id="9" name="next_steps-text-8"/>
          <p:cNvSpPr/>
          <p:nvPr/>
        </p:nvSpPr>
        <p:spPr>
          <a:xfrm>
            <a:off x="5753100" y="2222500"/>
            <a:ext cx="3479800" cy="292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90"/>
              </a:lnSpc>
              <a:buNone/>
            </a:pPr>
            <a:r>
              <a:rPr lang="zh-Hant" altLang="en-US" sz="2200" dirty="0">
                <a:solidFill>
                  <a:srgbClr val="C5A059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02  做核查</a:t>
            </a:r>
            <a:endParaRPr lang="en-US" sz="1800" dirty="0"/>
          </a:p>
          <a:p>
            <a:pPr algn="l" marL="285750" indent="-285750">
              <a:lnSpc>
                <a:spcPts val="2610"/>
              </a:lnSpc>
              <a:spcBef>
                <a:spcPts val="10"/>
              </a:spcBef>
              <a:buSzPct val="100000"/>
              <a:buChar char="✓"/>
            </a:pPr>
            <a:r>
              <a:rPr lang="zh-Hant" altLang="en-US" sz="1800" dirty="0">
                <a:solidFill>
                  <a:srgbClr val="FAF9F6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盘点资产、负债、资本承诺及未结交易</a:t>
            </a:r>
            <a:endParaRPr lang="en-US" sz="1800" dirty="0"/>
          </a:p>
          <a:p>
            <a:pPr algn="l" marL="285750" indent="-285750">
              <a:lnSpc>
                <a:spcPts val="2610"/>
              </a:lnSpc>
              <a:spcBef>
                <a:spcPts val="10"/>
              </a:spcBef>
              <a:buSzPct val="100000"/>
              <a:buChar char="✓"/>
            </a:pPr>
            <a:r>
              <a:rPr lang="zh-Hant" altLang="en-US" sz="1800" dirty="0">
                <a:solidFill>
                  <a:srgbClr val="FAF9F6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处理债权、税务、客户资产和服务商</a:t>
            </a:r>
            <a:endParaRPr lang="en-US" sz="1800" dirty="0"/>
          </a:p>
          <a:p>
            <a:pPr algn="l" marL="285750" indent="-285750">
              <a:lnSpc>
                <a:spcPts val="2610"/>
              </a:lnSpc>
              <a:spcBef>
                <a:spcPts val="10"/>
              </a:spcBef>
              <a:buSzPct val="100000"/>
              <a:buChar char="✓"/>
            </a:pPr>
            <a:r>
              <a:rPr lang="zh-Hant" altLang="en-US" sz="1800" dirty="0">
                <a:solidFill>
                  <a:srgbClr val="FAF9F6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按适用路径核对LPF8、LPF7、BR及SFC动作</a:t>
            </a:r>
            <a:endParaRPr lang="en-US" sz="1800" dirty="0"/>
          </a:p>
        </p:txBody>
      </p:sp>
      <p:sp>
        <p:nvSpPr>
          <p:cNvPr id="10" name="next_steps-text-9"/>
          <p:cNvSpPr/>
          <p:nvPr/>
        </p:nvSpPr>
        <p:spPr>
          <a:xfrm>
            <a:off x="10388600" y="2222500"/>
            <a:ext cx="3987800" cy="292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90"/>
              </a:lnSpc>
              <a:buNone/>
            </a:pPr>
            <a:r>
              <a:rPr lang="zh-Hant" altLang="en-US" sz="2200" dirty="0">
                <a:solidFill>
                  <a:srgbClr val="C5A059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03  留交割</a:t>
            </a:r>
            <a:endParaRPr lang="en-US" sz="1800" dirty="0"/>
          </a:p>
          <a:p>
            <a:pPr algn="l" marL="285750" indent="-285750">
              <a:lnSpc>
                <a:spcPts val="2610"/>
              </a:lnSpc>
              <a:spcBef>
                <a:spcPts val="10"/>
              </a:spcBef>
              <a:buSzPct val="100000"/>
              <a:buChar char="✓"/>
            </a:pPr>
            <a:r>
              <a:rPr lang="zh-Hant" altLang="en-US" sz="1800" dirty="0">
                <a:solidFill>
                  <a:srgbClr val="FAF9F6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完成分配与内地回流凭证</a:t>
            </a:r>
            <a:endParaRPr lang="en-US" sz="1800" dirty="0"/>
          </a:p>
          <a:p>
            <a:pPr algn="l" marL="285750" indent="-285750">
              <a:lnSpc>
                <a:spcPts val="2610"/>
              </a:lnSpc>
              <a:spcBef>
                <a:spcPts val="10"/>
              </a:spcBef>
              <a:buSzPct val="100000"/>
              <a:buChar char="✓"/>
            </a:pPr>
            <a:r>
              <a:rPr lang="zh-Hant" altLang="en-US" sz="1800" dirty="0">
                <a:solidFill>
                  <a:srgbClr val="FAF9F6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指定记录保管人和历史联系人</a:t>
            </a:r>
            <a:endParaRPr lang="en-US" sz="1800" dirty="0"/>
          </a:p>
          <a:p>
            <a:pPr algn="l" marL="285750" indent="-285750">
              <a:lnSpc>
                <a:spcPts val="2610"/>
              </a:lnSpc>
              <a:spcBef>
                <a:spcPts val="10"/>
              </a:spcBef>
              <a:buSzPct val="100000"/>
              <a:buChar char="✓"/>
            </a:pPr>
            <a:r>
              <a:rPr lang="zh-Hant" altLang="en-US" sz="1800" dirty="0">
                <a:solidFill>
                  <a:srgbClr val="FAF9F6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保留资金、记录与责任边界，直至顾问确认可结束</a:t>
            </a:r>
            <a:endParaRPr lang="en-US" sz="1800" dirty="0"/>
          </a:p>
        </p:txBody>
      </p:sp>
      <p:sp>
        <p:nvSpPr>
          <p:cNvPr id="11" name="next_steps-shape-10"/>
          <p:cNvSpPr/>
          <p:nvPr/>
        </p:nvSpPr>
        <p:spPr>
          <a:xfrm>
            <a:off x="762000" y="6286500"/>
            <a:ext cx="13970000" cy="9144"/>
          </a:xfrm>
          <a:prstGeom prst="line">
            <a:avLst/>
          </a:prstGeom>
          <a:ln w="12700">
            <a:solidFill>
              <a:srgbClr val="426175"/>
            </a:solidFill>
            <a:prstDash val="solid"/>
          </a:ln>
        </p:spPr>
      </p:sp>
      <p:pic>
        <p:nvPicPr>
          <p:cNvPr id="12" name="closing-portrait" descr="preencoded.png">    </p:cNvPr>
          <p:cNvPicPr>
            <a:picLocks noChangeAspect="1"/>
          </p:cNvPicPr>
          <p:nvPr/>
        </p:nvPicPr>
        <p:blipFill>
          <a:blip r:embed="rId1"/>
          <a:srcRect l="0" r="0" t="12667" b="12667"/>
          <a:stretch/>
        </p:blipFill>
        <p:spPr>
          <a:xfrm>
            <a:off x="762000" y="6667500"/>
            <a:ext cx="1041400" cy="1041400"/>
          </a:xfrm>
          <a:prstGeom prst="ellipse">
            <a:avLst/>
          </a:prstGeom>
          <a:ln w="25400">
            <a:solidFill>
              <a:srgbClr val="C5A059"/>
            </a:solidFill>
          </a:ln>
        </p:spPr>
      </p:pic>
      <p:sp>
        <p:nvSpPr>
          <p:cNvPr id="13" name="next_steps-text-12"/>
          <p:cNvSpPr/>
          <p:nvPr/>
        </p:nvSpPr>
        <p:spPr>
          <a:xfrm>
            <a:off x="2095500" y="6604000"/>
            <a:ext cx="6604000" cy="10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00"/>
              </a:lnSpc>
              <a:buNone/>
            </a:pPr>
            <a:r>
              <a:rPr lang="zh-Hant" altLang="en-US" sz="1800" b="1" dirty="0">
                <a:solidFill>
                  <a:srgbClr val="C5A059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仁港永胜（香港）有限公司</a:t>
            </a:r>
            <a:endParaRPr lang="en-US" sz="1800" dirty="0"/>
          </a:p>
          <a:p>
            <a:pPr algn="l" indent="0" marL="0">
              <a:lnSpc>
                <a:spcPts val="2700"/>
              </a:lnSpc>
              <a:buNone/>
            </a:pPr>
            <a:r>
              <a:rPr lang="zh-Hant" altLang="en-US" sz="1800" dirty="0">
                <a:solidFill>
                  <a:srgbClr val="FAF9F6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唐上永（唐生）｜业务经理专业讲解</a:t>
            </a:r>
            <a:endParaRPr lang="en-US" sz="1800" dirty="0"/>
          </a:p>
          <a:p>
            <a:pPr algn="l" indent="0" marL="0">
              <a:lnSpc>
                <a:spcPts val="2700"/>
              </a:lnSpc>
              <a:buNone/>
            </a:pPr>
            <a:r>
              <a:rPr lang="zh-Hant" altLang="en-US" sz="1800" dirty="0">
                <a:solidFill>
                  <a:srgbClr val="B7C3CA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联系：请以项目确认的电话及电邮文字为准</a:t>
            </a:r>
            <a:endParaRPr lang="en-US" sz="1800" dirty="0"/>
          </a:p>
        </p:txBody>
      </p:sp>
      <p:sp>
        <p:nvSpPr>
          <p:cNvPr id="14" name="next_steps-text-13"/>
          <p:cNvSpPr/>
          <p:nvPr/>
        </p:nvSpPr>
        <p:spPr>
          <a:xfrm>
            <a:off x="9334500" y="6604000"/>
            <a:ext cx="5397500" cy="10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ts val="2030"/>
              </a:lnSpc>
              <a:buNone/>
            </a:pPr>
            <a:r>
              <a:rPr lang="zh-Hant" altLang="en-US" sz="1400" dirty="0">
                <a:solidFill>
                  <a:srgbClr val="B7C3CA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官方来源：公司注册处 FAQ / 指定表格</a:t>
            </a:r>
            <a:endParaRPr lang="en-US" sz="1400" dirty="0"/>
          </a:p>
          <a:p>
            <a:pPr algn="r" indent="0" marL="0">
              <a:lnSpc>
                <a:spcPts val="2030"/>
              </a:lnSpc>
              <a:buNone/>
            </a:pPr>
            <a:r>
              <a:rPr lang="zh-Hant" altLang="en-US" sz="1400" dirty="0">
                <a:solidFill>
                  <a:srgbClr val="B7C3CA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税务局 BRE/CBR、SFC持续责任、SAFE相关资料</a:t>
            </a:r>
            <a:endParaRPr lang="en-US" sz="1400" dirty="0"/>
          </a:p>
          <a:p>
            <a:pPr algn="r" indent="0" marL="0">
              <a:lnSpc>
                <a:spcPts val="2030"/>
              </a:lnSpc>
              <a:buNone/>
            </a:pPr>
            <a:r>
              <a:rPr lang="zh-Hant" altLang="en-US" sz="1400" dirty="0">
                <a:solidFill>
                  <a:srgbClr val="B7C3CA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核实日：2026-10-21</a:t>
            </a:r>
            <a:endParaRPr lang="en-US" sz="1400" dirty="0"/>
          </a:p>
        </p:txBody>
      </p:sp>
      <p:sp>
        <p:nvSpPr>
          <p:cNvPr id="15" name="next_steps-text-14"/>
          <p:cNvSpPr/>
          <p:nvPr/>
        </p:nvSpPr>
        <p:spPr>
          <a:xfrm>
            <a:off x="14859000" y="8509000"/>
            <a:ext cx="635000" cy="304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zh-Hant" altLang="en-US" sz="1400" dirty="0">
                <a:solidFill>
                  <a:srgbClr val="FAF9F6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12 / 12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Manus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香港LPF清盘注销与合规退出｜仁港永胜唐生</dc:title>
  <dc:subject>香港LPF清盘注销与合规退出｜仁港永胜唐生</dc:subject>
  <dc:creator>Manus</dc:creator>
  <cp:lastModifiedBy>Manus</cp:lastModifiedBy>
  <cp:revision>1</cp:revision>
  <dcterms:created xsi:type="dcterms:W3CDTF">2026-10-21T06:08:27Z</dcterms:created>
  <dcterms:modified xsi:type="dcterms:W3CDTF">2026-10-21T06:08:27Z</dcterms:modified>
  <dc:language>zh-Hant</dc:language>
</cp:coreProperties>
</file>