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erif SC" charset="-122" pitchFamily="34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3" Type="http://schemas.openxmlformats.org/officeDocument/2006/relationships/hyperlink" Target="https://www.sfc.hk/en/Regulatory-functions/Intermediaries/Licensing/Do-you-need-a-licence-or-registration" TargetMode="External"/><Relationship Id="rId4" Type="http://schemas.openxmlformats.org/officeDocument/2006/relationships/hyperlink" Target="https://www.ird.gov.hk/eng/faq/lpffaq.htm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1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1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3" Type="http://schemas.openxmlformats.org/officeDocument/2006/relationships/hyperlink" Target="https://www.elegislation.gov.hk/hk/cap637!zh-Hant-HK/sch2?_lang=zh-Hant-HK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3" Type="http://schemas.openxmlformats.org/officeDocument/2006/relationships/hyperlink" Target="https://www.sfc.hk/en/Regulatory-functions/Intermediaries/Licensing/Do-you-need-a-licence-or-registration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3" Type="http://schemas.openxmlformats.org/officeDocument/2006/relationships/hyperlink" Target="https://www.elegislation.gov.hk/hk/cap615!zh-Hant-HK/sch2?_lang=zh-Hant-HK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specified-forms.htm" TargetMode="External"/><Relationship Id="rId3" Type="http://schemas.openxmlformats.org/officeDocument/2006/relationships/hyperlink" Target="https://www.cr.gov.hk/tc/legislation/lpf/faq_new.htm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specified-forms.htm" TargetMode="External"/><Relationship Id="rId3" Type="http://schemas.openxmlformats.org/officeDocument/2006/relationships/hyperlink" Target="https://www.ird.gov.hk/eng/pdf/brfee_table.pdf" TargetMode="External"/><Relationship Id="rId4" Type="http://schemas.openxmlformats.org/officeDocument/2006/relationships/hyperlink" Target="https://www.ird.gov.hk/eng/faq/lpffaq.htm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3" Type="http://schemas.openxmlformats.org/officeDocument/2006/relationships/hyperlink" Target="https://www.cr.gov.hk/tc/legislation/lpf/specified-forms.htm" TargetMode="External"/><Relationship Id="rId1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r.gov.hk/tc/legislation/lpf/faq_new.htm" TargetMode="External"/><Relationship Id="rId3" Type="http://schemas.openxmlformats.org/officeDocument/2006/relationships/hyperlink" Target="https://www.cr.gov.hk/tc/legislation/lpf/specified-forms.htm" TargetMode="External"/><Relationship Id="rId4" Type="http://schemas.openxmlformats.org/officeDocument/2006/relationships/hyperlink" Target="https://www.elegislation.gov.hk/hk/cap615!zh-Hant-HK/sch2?_lang=zh-Hant-HK" TargetMode="External"/><Relationship Id="rId1" Type="http://schemas.openxmlformats.org/officeDocument/2006/relationships/image" Target="../media/image-1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pf-hk.com" TargetMode="External"/><Relationship Id="rId4" Type="http://schemas.openxmlformats.org/officeDocument/2006/relationships/hyperlink" Target="https://wa.me/85292984213" TargetMode="External"/><Relationship Id="rId5" Type="http://schemas.openxmlformats.org/officeDocument/2006/relationships/hyperlink" Target="https://www.cr.gov.hk/tc/legislation/lpf/faq_new.htm" TargetMode="External"/><Relationship Id="rId6" Type="http://schemas.openxmlformats.org/officeDocument/2006/relationships/hyperlink" Target="https://www.cr.gov.hk/tc/legislation/lpf/specified-forms.htm" TargetMode="External"/><Relationship Id="rId7" Type="http://schemas.openxmlformats.org/officeDocument/2006/relationships/hyperlink" Target="https://www.sfc.hk/en/Regulatory-functions/Intermediaries/Licensing/Do-you-need-a-licence-or-registration" TargetMode="External"/><Relationship Id="rId8" Type="http://schemas.openxmlformats.org/officeDocument/2006/relationships/hyperlink" Target="https://www.ird.gov.hk/eng/faq/lpffaq.htm" TargetMode="External"/><Relationship Id="rId1" Type="http://schemas.openxmlformats.org/officeDocument/2006/relationships/image" Target="../media/image-1-2.png"/><Relationship Id="rId2" Type="http://schemas.openxmlformats.org/officeDocument/2006/relationships/image" Target="../media/image-1-3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11898" r="11898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0F253F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cover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5" name="cover-image-2" descr="preencoded.png">    </p:cNvPr>
          <p:cNvPicPr>
            <a:picLocks noChangeAspect="1"/>
          </p:cNvPicPr>
          <p:nvPr/>
        </p:nvPicPr>
        <p:blipFill>
          <a:blip r:embed="rId2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6" name="cover-text-3"/>
          <p:cNvSpPr/>
          <p:nvPr/>
        </p:nvSpPr>
        <p:spPr>
          <a:xfrm>
            <a:off x="508000" y="482600"/>
            <a:ext cx="1244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RENGANGYONGSHENG · HONG KONG LIMITED PARTNERSHIP FUND</a:t>
            </a:r>
            <a:endParaRPr lang="en-US" sz="1400" dirty="0"/>
          </a:p>
        </p:txBody>
      </p:sp>
      <p:sp>
        <p:nvSpPr>
          <p:cNvPr id="7" name="cover-title"/>
          <p:cNvSpPr/>
          <p:nvPr/>
        </p:nvSpPr>
        <p:spPr>
          <a:xfrm>
            <a:off x="508000" y="2209800"/>
            <a:ext cx="14351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500"/>
              </a:lnSpc>
              <a:buNone/>
            </a:pPr>
            <a:r>
              <a:rPr lang="en-US" altLang="en-US" sz="5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香港有限合伙基金 LPF</a:t>
            </a:r>
            <a:endParaRPr lang="en-US" sz="5200" dirty="0"/>
          </a:p>
          <a:p>
            <a:pPr algn="l" indent="0" marL="0">
              <a:lnSpc>
                <a:spcPts val="6500"/>
              </a:lnSpc>
              <a:buNone/>
            </a:pPr>
            <a:r>
              <a:rPr lang="en-US" altLang="en-US" sz="5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注册与收购转让汇报</a:t>
            </a:r>
            <a:endParaRPr lang="en-US" sz="5200" dirty="0"/>
          </a:p>
        </p:txBody>
      </p:sp>
      <p:sp>
        <p:nvSpPr>
          <p:cNvPr id="8" name="cover-text-5"/>
          <p:cNvSpPr/>
          <p:nvPr/>
        </p:nvSpPr>
        <p:spPr>
          <a:xfrm>
            <a:off x="533400" y="44704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角色责任 · 申请注册 · 尽调交割 · 持续合规</a:t>
            </a:r>
            <a:endParaRPr lang="en-US" sz="2200" dirty="0"/>
          </a:p>
        </p:txBody>
      </p:sp>
      <p:sp>
        <p:nvSpPr>
          <p:cNvPr id="9" name="cover-shape-6"/>
          <p:cNvSpPr/>
          <p:nvPr/>
        </p:nvSpPr>
        <p:spPr>
          <a:xfrm>
            <a:off x="508000" y="5397500"/>
            <a:ext cx="10668000" cy="9144"/>
          </a:xfrm>
          <a:prstGeom prst="line">
            <a:avLst/>
          </a:prstGeom>
          <a:ln w="25400">
            <a:solidFill>
              <a:srgbClr val="C19B6C"/>
            </a:solidFill>
            <a:prstDash val="solid"/>
          </a:ln>
        </p:spPr>
      </p:sp>
      <p:pic>
        <p:nvPicPr>
          <p:cNvPr id="10" name="cover-image-7" descr="preencoded.png">    </p:cNvPr>
          <p:cNvPicPr>
            <a:picLocks noChangeAspect="1"/>
          </p:cNvPicPr>
          <p:nvPr/>
        </p:nvPicPr>
        <p:blipFill>
          <a:blip r:embed="rId3"/>
          <a:srcRect l="0" r="0" t="1179" b="1179"/>
          <a:stretch/>
        </p:blipFill>
        <p:spPr>
          <a:xfrm>
            <a:off x="508000" y="5905500"/>
            <a:ext cx="990600" cy="1295400"/>
          </a:xfrm>
          <a:prstGeom prst="rect">
            <a:avLst/>
          </a:prstGeom>
        </p:spPr>
      </p:pic>
      <p:sp>
        <p:nvSpPr>
          <p:cNvPr id="11" name="cover-text-8"/>
          <p:cNvSpPr/>
          <p:nvPr/>
        </p:nvSpPr>
        <p:spPr>
          <a:xfrm>
            <a:off x="1828800" y="5880100"/>
            <a:ext cx="1168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唐上永（唐生）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业务经理 / 专业讲解</a:t>
            </a:r>
            <a:endParaRPr lang="en-US" sz="2200" dirty="0"/>
          </a:p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仁港永胜（香港）有限公司 拟定</a:t>
            </a:r>
            <a:endParaRPr lang="en-US" sz="2200" dirty="0"/>
          </a:p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2026年10月21日 · lpf-hk.com</a:t>
            </a:r>
            <a:endParaRPr lang="en-US" sz="2200" dirty="0"/>
          </a:p>
        </p:txBody>
      </p:sp>
      <p:sp>
        <p:nvSpPr>
          <p:cNvPr id="12" name="cover-text-9"/>
          <p:cNvSpPr/>
          <p:nvPr/>
        </p:nvSpPr>
        <p:spPr>
          <a:xfrm>
            <a:off x="508000" y="82550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资料仅作一般参考；LPF登记不是金融牌照。背景为品牌创意场景示意。</a:t>
            </a:r>
            <a:endParaRPr lang="en-US" sz="1400" dirty="0"/>
          </a:p>
        </p:txBody>
      </p:sp>
      <p:sp>
        <p:nvSpPr>
          <p:cNvPr id="13" name="cover-text-10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/ 12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undarie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boundaries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boundaries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/ 制度定位 · REGULATORY BOUNDARIES</a:t>
            </a:r>
            <a:endParaRPr lang="en-US" sz="1400" dirty="0"/>
          </a:p>
        </p:txBody>
      </p:sp>
      <p:sp>
        <p:nvSpPr>
          <p:cNvPr id="5" name="boundaries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LPF登记是载体安排，不是金融业务通行证。</a:t>
            </a:r>
            <a:endParaRPr lang="en-US" sz="3200" dirty="0"/>
          </a:p>
        </p:txBody>
      </p:sp>
      <p:graphicFrame>
        <p:nvGraphicFramePr>
          <p:cNvPr id="6" name="boundaries-table-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8000" y="2463800"/>
          <a:ext cx="15240000" cy="4013200"/>
        </p:xfrm>
        <a:graphic>
          <a:graphicData uri="http://schemas.openxmlformats.org/drawingml/2006/table">
            <a:tbl>
              <a:tblPr/>
              <a:tblGrid>
                <a:gridCol w="3048000"/>
                <a:gridCol w="4572000"/>
                <a:gridCol w="7620000"/>
              </a:tblGrid>
              <a:tr h="711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F9F8F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层次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F9F8F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主管与路径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F9F8F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不能由LPF登记替代的判断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基金载体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CR · 第637章登记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合伙制；LPF不具独立法人资格。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投资业务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SFC · SFO受规管活动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投资管理、交易及公开发售须独立分析。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商业登记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IRD · 配套IRBR4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一站式递交不等于牌照或税务豁免。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税务待遇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IRD · 适用法定条件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基金利润豁免及附带权益优惠不是自动标签。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boundaries-text-6"/>
          <p:cNvSpPr/>
          <p:nvPr/>
        </p:nvSpPr>
        <p:spPr>
          <a:xfrm>
            <a:off x="508000" y="6959600"/>
            <a:ext cx="152400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关键结论：</a:t>
            </a:r>
            <a:r>
              <a:rPr lang="en-US" altLang="en-US" sz="22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先判断活动、人员与资金，再决定载体和适用许可。</a:t>
            </a:r>
            <a:endParaRPr lang="en-US" sz="2200" dirty="0"/>
          </a:p>
        </p:txBody>
      </p:sp>
      <p:sp>
        <p:nvSpPr>
          <p:cNvPr id="8" name="boundaries-text-7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来源：CR LPF常见问题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SFC许可指引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IRD LPF问答</a:t>
            </a:r>
            <a:endParaRPr lang="en-US" sz="1400" dirty="0"/>
          </a:p>
        </p:txBody>
      </p:sp>
      <p:sp>
        <p:nvSpPr>
          <p:cNvPr id="9" name="boundaries-text-8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/ 12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ucture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structure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structure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/ 责任架构 · ROLE ARCHITECTURE</a:t>
            </a:r>
            <a:endParaRPr lang="en-US" sz="1400" dirty="0"/>
          </a:p>
        </p:txBody>
      </p:sp>
      <p:sp>
        <p:nvSpPr>
          <p:cNvPr id="5" name="structure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四类角色分工，不能互相替代法定职责。</a:t>
            </a:r>
            <a:endParaRPr lang="en-US" sz="3200" dirty="0"/>
          </a:p>
        </p:txBody>
      </p:sp>
      <p:sp>
        <p:nvSpPr>
          <p:cNvPr id="6" name="structure-shape-5"/>
          <p:cNvSpPr/>
          <p:nvPr/>
        </p:nvSpPr>
        <p:spPr>
          <a:xfrm>
            <a:off x="508000" y="2463800"/>
            <a:ext cx="7239000" cy="21590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7" name="structure-text-6"/>
          <p:cNvSpPr/>
          <p:nvPr/>
        </p:nvSpPr>
        <p:spPr>
          <a:xfrm>
            <a:off x="812800" y="2679700"/>
            <a:ext cx="1016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8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GP</a:t>
            </a:r>
            <a:endParaRPr lang="en-US" sz="4800" dirty="0"/>
          </a:p>
        </p:txBody>
      </p:sp>
      <p:sp>
        <p:nvSpPr>
          <p:cNvPr id="8" name="structure-text-7"/>
          <p:cNvSpPr/>
          <p:nvPr/>
        </p:nvSpPr>
        <p:spPr>
          <a:xfrm>
            <a:off x="2057400" y="2819400"/>
            <a:ext cx="5334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普通合伙人</a:t>
            </a:r>
            <a:endParaRPr lang="en-US" sz="2200" dirty="0"/>
          </a:p>
        </p:txBody>
      </p:sp>
      <p:sp>
        <p:nvSpPr>
          <p:cNvPr id="9" name="structure-text-8"/>
          <p:cNvSpPr/>
          <p:nvPr/>
        </p:nvSpPr>
        <p:spPr>
          <a:xfrm>
            <a:off x="812800" y="3632200"/>
            <a:ext cx="65532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管理与控制基金、承担最终责任；安排IM、RP及恰当资产保管。</a:t>
            </a:r>
            <a:endParaRPr lang="en-US" sz="2200" dirty="0"/>
          </a:p>
        </p:txBody>
      </p:sp>
      <p:sp>
        <p:nvSpPr>
          <p:cNvPr id="10" name="structure-shape-9"/>
          <p:cNvSpPr/>
          <p:nvPr/>
        </p:nvSpPr>
        <p:spPr>
          <a:xfrm>
            <a:off x="8509000" y="2463800"/>
            <a:ext cx="7239000" cy="215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4"/>
            </a:solidFill>
            <a:prstDash val="solid"/>
          </a:ln>
        </p:spPr>
      </p:sp>
      <p:sp>
        <p:nvSpPr>
          <p:cNvPr id="11" name="structure-text-10"/>
          <p:cNvSpPr/>
          <p:nvPr/>
        </p:nvSpPr>
        <p:spPr>
          <a:xfrm>
            <a:off x="8813800" y="2679700"/>
            <a:ext cx="1016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8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LP</a:t>
            </a:r>
            <a:endParaRPr lang="en-US" sz="4800" dirty="0"/>
          </a:p>
        </p:txBody>
      </p:sp>
      <p:sp>
        <p:nvSpPr>
          <p:cNvPr id="12" name="structure-text-11"/>
          <p:cNvSpPr/>
          <p:nvPr/>
        </p:nvSpPr>
        <p:spPr>
          <a:xfrm>
            <a:off x="10058400" y="2819400"/>
            <a:ext cx="5334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有限责任合伙人</a:t>
            </a:r>
            <a:endParaRPr lang="en-US" sz="2200" dirty="0"/>
          </a:p>
        </p:txBody>
      </p:sp>
      <p:sp>
        <p:nvSpPr>
          <p:cNvPr id="13" name="structure-text-12"/>
          <p:cNvSpPr/>
          <p:nvPr/>
        </p:nvSpPr>
        <p:spPr>
          <a:xfrm>
            <a:off x="8813800" y="3632200"/>
            <a:ext cx="65532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按协议出资及分享经济权益；日常管理可能影响其有限责任保护。</a:t>
            </a:r>
            <a:endParaRPr lang="en-US" sz="2200" dirty="0"/>
          </a:p>
        </p:txBody>
      </p:sp>
      <p:sp>
        <p:nvSpPr>
          <p:cNvPr id="14" name="structure-shape-13"/>
          <p:cNvSpPr/>
          <p:nvPr/>
        </p:nvSpPr>
        <p:spPr>
          <a:xfrm>
            <a:off x="508000" y="5041900"/>
            <a:ext cx="7239000" cy="215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4"/>
            </a:solidFill>
            <a:prstDash val="solid"/>
          </a:ln>
        </p:spPr>
      </p:sp>
      <p:sp>
        <p:nvSpPr>
          <p:cNvPr id="15" name="structure-text-14"/>
          <p:cNvSpPr/>
          <p:nvPr/>
        </p:nvSpPr>
        <p:spPr>
          <a:xfrm>
            <a:off x="812800" y="5257800"/>
            <a:ext cx="1016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8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IM</a:t>
            </a:r>
            <a:endParaRPr lang="en-US" sz="4800" dirty="0"/>
          </a:p>
        </p:txBody>
      </p:sp>
      <p:sp>
        <p:nvSpPr>
          <p:cNvPr id="16" name="structure-text-15"/>
          <p:cNvSpPr/>
          <p:nvPr/>
        </p:nvSpPr>
        <p:spPr>
          <a:xfrm>
            <a:off x="2057400" y="5397500"/>
            <a:ext cx="5334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投资经理</a:t>
            </a:r>
            <a:endParaRPr lang="en-US" sz="2200" dirty="0"/>
          </a:p>
        </p:txBody>
      </p:sp>
      <p:sp>
        <p:nvSpPr>
          <p:cNvPr id="17" name="structure-text-16"/>
          <p:cNvSpPr/>
          <p:nvPr/>
        </p:nvSpPr>
        <p:spPr>
          <a:xfrm>
            <a:off x="812800" y="6210300"/>
            <a:ext cx="65532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执行日常投资管理；香港受规管活动和受转授方另作牌照判断。</a:t>
            </a:r>
            <a:endParaRPr lang="en-US" sz="2200" dirty="0"/>
          </a:p>
        </p:txBody>
      </p:sp>
      <p:sp>
        <p:nvSpPr>
          <p:cNvPr id="18" name="structure-shape-17"/>
          <p:cNvSpPr/>
          <p:nvPr/>
        </p:nvSpPr>
        <p:spPr>
          <a:xfrm>
            <a:off x="8509000" y="5041900"/>
            <a:ext cx="7239000" cy="215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4"/>
            </a:solidFill>
            <a:prstDash val="solid"/>
          </a:ln>
        </p:spPr>
      </p:sp>
      <p:sp>
        <p:nvSpPr>
          <p:cNvPr id="19" name="structure-text-18"/>
          <p:cNvSpPr/>
          <p:nvPr/>
        </p:nvSpPr>
        <p:spPr>
          <a:xfrm>
            <a:off x="8813800" y="5257800"/>
            <a:ext cx="1016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8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RP</a:t>
            </a:r>
            <a:endParaRPr lang="en-US" sz="4800" dirty="0"/>
          </a:p>
        </p:txBody>
      </p:sp>
      <p:sp>
        <p:nvSpPr>
          <p:cNvPr id="20" name="structure-text-19"/>
          <p:cNvSpPr/>
          <p:nvPr/>
        </p:nvSpPr>
        <p:spPr>
          <a:xfrm>
            <a:off x="10058400" y="5397500"/>
            <a:ext cx="5334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反洗钱负责人</a:t>
            </a:r>
            <a:endParaRPr lang="en-US" sz="2200" dirty="0"/>
          </a:p>
        </p:txBody>
      </p:sp>
      <p:sp>
        <p:nvSpPr>
          <p:cNvPr id="21" name="structure-text-20"/>
          <p:cNvSpPr/>
          <p:nvPr/>
        </p:nvSpPr>
        <p:spPr>
          <a:xfrm>
            <a:off x="8813800" y="6210300"/>
            <a:ext cx="655320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落实第615章附表2措施；CDD、实益拥有人、持续监察及档案。</a:t>
            </a:r>
            <a:endParaRPr lang="en-US" sz="2200" dirty="0"/>
          </a:p>
        </p:txBody>
      </p:sp>
      <p:sp>
        <p:nvSpPr>
          <p:cNvPr id="22" name="structure-text-21"/>
          <p:cNvSpPr/>
          <p:nvPr/>
        </p:nvSpPr>
        <p:spPr>
          <a:xfrm>
            <a:off x="508000" y="7505700"/>
            <a:ext cx="15240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AR另行判断：</a:t>
            </a:r>
            <a:r>
              <a:rPr lang="en-US" altLang="en-US" sz="20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GP为另一LPF或不具法人资格的非香港有限责任合伙时须设获授权代表；AR不是RP。</a:t>
            </a:r>
            <a:endParaRPr lang="en-US" sz="2000" dirty="0"/>
          </a:p>
        </p:txBody>
      </p:sp>
      <p:sp>
        <p:nvSpPr>
          <p:cNvPr id="23" name="structure-text-22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官方依据：CR LPF常见问题 · GP / LP / IM / RP / AR</a:t>
            </a:r>
            <a:endParaRPr lang="en-US" sz="1400" dirty="0"/>
          </a:p>
        </p:txBody>
      </p:sp>
      <p:sp>
        <p:nvSpPr>
          <p:cNvPr id="24" name="structure-text-23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/ 12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p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gp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gp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/ 普通合伙人 · GENERAL PARTNER</a:t>
            </a:r>
            <a:endParaRPr lang="en-US" sz="1400" dirty="0"/>
          </a:p>
        </p:txBody>
      </p:sp>
      <p:sp>
        <p:nvSpPr>
          <p:cNvPr id="5" name="gp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GP可以分工执行，但不能把最终责任留空。</a:t>
            </a:r>
            <a:endParaRPr lang="en-US" sz="3200" dirty="0"/>
          </a:p>
        </p:txBody>
      </p:sp>
      <p:sp>
        <p:nvSpPr>
          <p:cNvPr id="6" name="gp-shape-5"/>
          <p:cNvSpPr/>
          <p:nvPr/>
        </p:nvSpPr>
        <p:spPr>
          <a:xfrm>
            <a:off x="8128000" y="2476500"/>
            <a:ext cx="9144" cy="5080000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7" name="gp-text-6"/>
          <p:cNvSpPr/>
          <p:nvPr/>
        </p:nvSpPr>
        <p:spPr>
          <a:xfrm>
            <a:off x="508000" y="2463800"/>
            <a:ext cx="71755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· 法定资格</a:t>
            </a:r>
            <a:endParaRPr lang="en-US" sz="2200" dirty="0"/>
          </a:p>
        </p:txBody>
      </p:sp>
      <p:sp>
        <p:nvSpPr>
          <p:cNvPr id="8" name="gp-text-7"/>
          <p:cNvSpPr/>
          <p:nvPr/>
        </p:nvSpPr>
        <p:spPr>
          <a:xfrm>
            <a:off x="508000" y="3175000"/>
            <a:ext cx="7175500" cy="1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可为年满18岁的香港居民、香港私人股份有限公司等法定类别；不限定为香港有限公司。</a:t>
            </a:r>
            <a:endParaRPr lang="en-US" sz="22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GP为另一LPF或不具法人资格的非香港有限责任合伙时，须另设AR。</a:t>
            </a:r>
            <a:endParaRPr lang="en-US" sz="2200" dirty="0"/>
          </a:p>
        </p:txBody>
      </p:sp>
      <p:sp>
        <p:nvSpPr>
          <p:cNvPr id="9" name="gp-text-8"/>
          <p:cNvSpPr/>
          <p:nvPr/>
        </p:nvSpPr>
        <p:spPr>
          <a:xfrm>
            <a:off x="8636000" y="2463800"/>
            <a:ext cx="7112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· 管理与控制</a:t>
            </a:r>
            <a:endParaRPr lang="en-US" sz="2200" dirty="0"/>
          </a:p>
        </p:txBody>
      </p:sp>
      <p:sp>
        <p:nvSpPr>
          <p:cNvPr id="10" name="gp-text-9"/>
          <p:cNvSpPr/>
          <p:nvPr/>
        </p:nvSpPr>
        <p:spPr>
          <a:xfrm>
            <a:off x="8636000" y="3175000"/>
            <a:ext cx="7112000" cy="1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管理和控制基金，承担最终责任；确保资产恰当保管并落实角色委任。</a:t>
            </a:r>
            <a:endParaRPr lang="en-US" sz="2200" dirty="0"/>
          </a:p>
          <a:p>
            <a:pPr algn="l" indent="0" marL="0">
              <a:lnSpc>
                <a:spcPts val="2970"/>
              </a:lnSpc>
              <a:spcBef>
                <a:spcPts val="12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服务外包或合同赔偿，不自动消除GP的法定或历史责任。</a:t>
            </a:r>
            <a:endParaRPr lang="en-US" sz="2200" dirty="0"/>
          </a:p>
        </p:txBody>
      </p:sp>
      <p:sp>
        <p:nvSpPr>
          <p:cNvPr id="11" name="gp-shape-10"/>
          <p:cNvSpPr/>
          <p:nvPr/>
        </p:nvSpPr>
        <p:spPr>
          <a:xfrm>
            <a:off x="508000" y="5334000"/>
            <a:ext cx="15240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2" name="gp-text-11"/>
          <p:cNvSpPr/>
          <p:nvPr/>
        </p:nvSpPr>
        <p:spPr>
          <a:xfrm>
            <a:off x="508000" y="5715000"/>
            <a:ext cx="71755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· 应有证据</a:t>
            </a:r>
            <a:endParaRPr lang="en-US" sz="2200" dirty="0"/>
          </a:p>
        </p:txBody>
      </p:sp>
      <p:sp>
        <p:nvSpPr>
          <p:cNvPr id="13" name="gp-text-12"/>
          <p:cNvSpPr/>
          <p:nvPr/>
        </p:nvSpPr>
        <p:spPr>
          <a:xfrm>
            <a:off x="508000" y="6438900"/>
            <a:ext cx="7175500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LPA、角色委任、签署矩阵、资产保管、重大决议和服务商监督记录；不是只保留注册证书。</a:t>
            </a:r>
            <a:endParaRPr lang="en-US" sz="2200" dirty="0"/>
          </a:p>
        </p:txBody>
      </p:sp>
      <p:sp>
        <p:nvSpPr>
          <p:cNvPr id="14" name="gp-text-13"/>
          <p:cNvSpPr/>
          <p:nvPr/>
        </p:nvSpPr>
        <p:spPr>
          <a:xfrm>
            <a:off x="8636000" y="5715000"/>
            <a:ext cx="7112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· 交易交接</a:t>
            </a:r>
            <a:endParaRPr lang="en-US" sz="2200" dirty="0"/>
          </a:p>
        </p:txBody>
      </p:sp>
      <p:sp>
        <p:nvSpPr>
          <p:cNvPr id="15" name="gp-text-14"/>
          <p:cNvSpPr/>
          <p:nvPr/>
        </p:nvSpPr>
        <p:spPr>
          <a:xfrm>
            <a:off x="8636000" y="6438900"/>
            <a:ext cx="7112000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股权变更与基金GP更换分开核查；交接合同、银行权限、未结交易及责任承接。</a:t>
            </a:r>
            <a:endParaRPr lang="en-US" sz="2200" dirty="0"/>
          </a:p>
        </p:txBody>
      </p:sp>
      <p:sp>
        <p:nvSpPr>
          <p:cNvPr id="16" name="gp-text-15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来源：CR LPF常见问题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具体责任、资格和通知以第637章及个案法律意见为准。</a:t>
            </a:r>
            <a:endParaRPr lang="en-US" sz="1400" dirty="0"/>
          </a:p>
        </p:txBody>
      </p:sp>
      <p:sp>
        <p:nvSpPr>
          <p:cNvPr id="17" name="gp-text-16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/ 12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p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lp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lp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 / 有限责任合伙人 · LIMITED PARTNER</a:t>
            </a:r>
            <a:endParaRPr lang="en-US" sz="1400" dirty="0"/>
          </a:p>
        </p:txBody>
      </p:sp>
      <p:sp>
        <p:nvSpPr>
          <p:cNvPr id="5" name="lp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有限责任保护，要同时看协议与实际行为。</a:t>
            </a:r>
            <a:endParaRPr lang="en-US" sz="3200" dirty="0"/>
          </a:p>
        </p:txBody>
      </p:sp>
      <p:sp>
        <p:nvSpPr>
          <p:cNvPr id="6" name="lp-shape-5"/>
          <p:cNvSpPr/>
          <p:nvPr/>
        </p:nvSpPr>
        <p:spPr>
          <a:xfrm>
            <a:off x="508000" y="2476500"/>
            <a:ext cx="5651500" cy="49784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7" name="lp-text-6"/>
          <p:cNvSpPr/>
          <p:nvPr/>
        </p:nvSpPr>
        <p:spPr>
          <a:xfrm>
            <a:off x="863600" y="2870200"/>
            <a:ext cx="49022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LP · 不负责日常管理</a:t>
            </a:r>
            <a:endParaRPr lang="en-US" sz="3200" dirty="0"/>
          </a:p>
        </p:txBody>
      </p:sp>
      <p:sp>
        <p:nvSpPr>
          <p:cNvPr id="8" name="lp-text-7"/>
          <p:cNvSpPr/>
          <p:nvPr/>
        </p:nvSpPr>
        <p:spPr>
          <a:xfrm>
            <a:off x="863600" y="3873500"/>
            <a:ext cx="49022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责任基础：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原则上以协议约定的出资额为限。</a:t>
            </a:r>
            <a:endParaRPr lang="en-US" sz="2200" dirty="0"/>
          </a:p>
          <a:p>
            <a:pPr algn="l" indent="0" marL="0">
              <a:lnSpc>
                <a:spcPts val="308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行为风险：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参与管理时，可能与GP等对相关期间债务共同及各别负责。</a:t>
            </a:r>
            <a:endParaRPr lang="en-US" sz="2200" dirty="0"/>
          </a:p>
          <a:p>
            <a:pPr algn="l" indent="0" marL="0">
              <a:lnSpc>
                <a:spcPts val="308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出资义务：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未缴承诺和转让释放须依LPA另行确认。</a:t>
            </a:r>
            <a:endParaRPr lang="en-US" sz="2200" dirty="0"/>
          </a:p>
        </p:txBody>
      </p:sp>
      <p:sp>
        <p:nvSpPr>
          <p:cNvPr id="9" name="lp-text-8"/>
          <p:cNvSpPr/>
          <p:nvPr/>
        </p:nvSpPr>
        <p:spPr>
          <a:xfrm>
            <a:off x="6756400" y="2603500"/>
            <a:ext cx="8991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法定安全港 ≠ 所有干预都免责</a:t>
            </a:r>
            <a:endParaRPr lang="en-US" sz="2200" dirty="0"/>
          </a:p>
        </p:txBody>
      </p:sp>
      <p:sp>
        <p:nvSpPr>
          <p:cNvPr id="10" name="lp-text-9"/>
          <p:cNvSpPr/>
          <p:nvPr/>
        </p:nvSpPr>
        <p:spPr>
          <a:xfrm>
            <a:off x="6756400" y="3378200"/>
            <a:ext cx="8991600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附表2列出的活动不会仅因该活动而视为管理；例如参与决定GP或LP人选。日常交易指挥仍须按事实判断。</a:t>
            </a:r>
            <a:endParaRPr lang="en-US" sz="2200" dirty="0"/>
          </a:p>
        </p:txBody>
      </p:sp>
      <p:sp>
        <p:nvSpPr>
          <p:cNvPr id="11" name="lp-shape-10"/>
          <p:cNvSpPr/>
          <p:nvPr/>
        </p:nvSpPr>
        <p:spPr>
          <a:xfrm>
            <a:off x="6756400" y="4800600"/>
            <a:ext cx="89916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2" name="lp-text-11"/>
          <p:cNvSpPr/>
          <p:nvPr/>
        </p:nvSpPr>
        <p:spPr>
          <a:xfrm>
            <a:off x="6756400" y="5118100"/>
            <a:ext cx="8991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登记资格 ≠ 募资对象规则</a:t>
            </a:r>
            <a:endParaRPr lang="en-US" sz="2200" dirty="0"/>
          </a:p>
        </p:txBody>
      </p:sp>
      <p:sp>
        <p:nvSpPr>
          <p:cNvPr id="13" name="lp-text-12"/>
          <p:cNvSpPr/>
          <p:nvPr/>
        </p:nvSpPr>
        <p:spPr>
          <a:xfrm>
            <a:off x="6756400" y="5892800"/>
            <a:ext cx="89916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CR登记没有规定每名LP必须是专业投资者。发行、公开发售、销售限制和投资者资格，须另按SFO及具体基金文件核实。</a:t>
            </a:r>
            <a:endParaRPr lang="en-US" sz="2200" dirty="0"/>
          </a:p>
        </p:txBody>
      </p:sp>
      <p:sp>
        <p:nvSpPr>
          <p:cNvPr id="14" name="lp-text-13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来源：CR LPF常见问题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第637章附表2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LPA及交易事实决定个案结果。</a:t>
            </a:r>
            <a:endParaRPr lang="en-US" sz="1400" dirty="0"/>
          </a:p>
        </p:txBody>
      </p:sp>
      <p:sp>
        <p:nvSpPr>
          <p:cNvPr id="15" name="lp-text-14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/ 12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im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im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 / 投资经理 · INVESTMENT MANAGER</a:t>
            </a:r>
            <a:endParaRPr lang="en-US" sz="1400" dirty="0"/>
          </a:p>
        </p:txBody>
      </p:sp>
      <p:sp>
        <p:nvSpPr>
          <p:cNvPr id="5" name="im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看管理职能、香港连接和委托链，而非职位标签。</a:t>
            </a:r>
            <a:endParaRPr lang="en-US" sz="3200" dirty="0"/>
          </a:p>
        </p:txBody>
      </p:sp>
      <p:sp>
        <p:nvSpPr>
          <p:cNvPr id="6" name="im-shape-5"/>
          <p:cNvSpPr/>
          <p:nvPr/>
        </p:nvSpPr>
        <p:spPr>
          <a:xfrm>
            <a:off x="508000" y="2616200"/>
            <a:ext cx="4635500" cy="25654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7" name="im-shape-6"/>
          <p:cNvSpPr/>
          <p:nvPr/>
        </p:nvSpPr>
        <p:spPr>
          <a:xfrm>
            <a:off x="5816600" y="2616200"/>
            <a:ext cx="4635500" cy="25654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8" name="im-shape-7"/>
          <p:cNvSpPr/>
          <p:nvPr/>
        </p:nvSpPr>
        <p:spPr>
          <a:xfrm>
            <a:off x="11112500" y="2616200"/>
            <a:ext cx="4635500" cy="25654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9" name="im-shape-8"/>
          <p:cNvSpPr/>
          <p:nvPr/>
        </p:nvSpPr>
        <p:spPr>
          <a:xfrm>
            <a:off x="5181600" y="3873500"/>
            <a:ext cx="571500" cy="9144"/>
          </a:xfrm>
          <a:prstGeom prst="line">
            <a:avLst/>
          </a:prstGeom>
          <a:ln w="25400">
            <a:solidFill>
              <a:srgbClr val="C19B6C"/>
            </a:solidFill>
            <a:prstDash val="solid"/>
            <a:tailEnd type="triangle"/>
          </a:ln>
        </p:spPr>
      </p:sp>
      <p:sp>
        <p:nvSpPr>
          <p:cNvPr id="10" name="im-shape-9"/>
          <p:cNvSpPr/>
          <p:nvPr/>
        </p:nvSpPr>
        <p:spPr>
          <a:xfrm>
            <a:off x="10490200" y="3873500"/>
            <a:ext cx="558800" cy="9144"/>
          </a:xfrm>
          <a:prstGeom prst="line">
            <a:avLst/>
          </a:prstGeom>
          <a:ln w="25400">
            <a:solidFill>
              <a:srgbClr val="C19B6C"/>
            </a:solidFill>
            <a:prstDash val="solid"/>
            <a:tailEnd type="triangle"/>
          </a:ln>
        </p:spPr>
      </p:sp>
      <p:sp>
        <p:nvSpPr>
          <p:cNvPr id="11" name="im-text-10"/>
          <p:cNvSpPr/>
          <p:nvPr/>
        </p:nvSpPr>
        <p:spPr>
          <a:xfrm>
            <a:off x="812800" y="2946400"/>
            <a:ext cx="40259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· 任命与权限</a:t>
            </a:r>
            <a:endParaRPr lang="en-US" sz="2200" dirty="0"/>
          </a:p>
        </p:txBody>
      </p:sp>
      <p:sp>
        <p:nvSpPr>
          <p:cNvPr id="12" name="im-text-11"/>
          <p:cNvSpPr/>
          <p:nvPr/>
        </p:nvSpPr>
        <p:spPr>
          <a:xfrm>
            <a:off x="812800" y="3683000"/>
            <a:ext cx="40259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GP须委任IM；合资格GP可兼任。投资范围、交易指令及监督书面确认。</a:t>
            </a:r>
            <a:endParaRPr lang="en-US" sz="2200" dirty="0"/>
          </a:p>
        </p:txBody>
      </p:sp>
      <p:sp>
        <p:nvSpPr>
          <p:cNvPr id="13" name="im-text-12"/>
          <p:cNvSpPr/>
          <p:nvPr/>
        </p:nvSpPr>
        <p:spPr>
          <a:xfrm>
            <a:off x="6121400" y="2946400"/>
            <a:ext cx="40259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· 活动与地点</a:t>
            </a:r>
            <a:endParaRPr lang="en-US" sz="2200" dirty="0"/>
          </a:p>
        </p:txBody>
      </p:sp>
      <p:sp>
        <p:nvSpPr>
          <p:cNvPr id="14" name="im-text-13"/>
          <p:cNvSpPr/>
          <p:nvPr/>
        </p:nvSpPr>
        <p:spPr>
          <a:xfrm>
            <a:off x="6121400" y="3683000"/>
            <a:ext cx="40259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核对决策、人员、执行及营销。香港资产管理活动通常触发Type 9分析。</a:t>
            </a:r>
            <a:endParaRPr lang="en-US" sz="2200" dirty="0"/>
          </a:p>
        </p:txBody>
      </p:sp>
      <p:sp>
        <p:nvSpPr>
          <p:cNvPr id="15" name="im-text-14"/>
          <p:cNvSpPr/>
          <p:nvPr/>
        </p:nvSpPr>
        <p:spPr>
          <a:xfrm>
            <a:off x="11417300" y="2946400"/>
            <a:ext cx="40259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· 委托与监控</a:t>
            </a:r>
            <a:endParaRPr lang="en-US" sz="2200" dirty="0"/>
          </a:p>
        </p:txBody>
      </p:sp>
      <p:sp>
        <p:nvSpPr>
          <p:cNvPr id="16" name="im-text-15"/>
          <p:cNvSpPr/>
          <p:nvPr/>
        </p:nvSpPr>
        <p:spPr>
          <a:xfrm>
            <a:off x="11417300" y="3683000"/>
            <a:ext cx="40259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IM可参与委托链。受转授方实际活动亦须独立判断，外包非免责。</a:t>
            </a:r>
            <a:endParaRPr lang="en-US" sz="2200" dirty="0"/>
          </a:p>
        </p:txBody>
      </p:sp>
      <p:sp>
        <p:nvSpPr>
          <p:cNvPr id="17" name="im-text-16"/>
          <p:cNvSpPr/>
          <p:nvPr/>
        </p:nvSpPr>
        <p:spPr>
          <a:xfrm>
            <a:off x="508000" y="5715000"/>
            <a:ext cx="6985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留下判断证据</a:t>
            </a:r>
            <a:endParaRPr lang="en-US" sz="2200" dirty="0"/>
          </a:p>
        </p:txBody>
      </p:sp>
      <p:sp>
        <p:nvSpPr>
          <p:cNvPr id="18" name="im-text-17"/>
          <p:cNvSpPr/>
          <p:nvPr/>
        </p:nvSpPr>
        <p:spPr>
          <a:xfrm>
            <a:off x="508000" y="6489700"/>
            <a:ext cx="6985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投资管理协议、授权矩阵、香港活动事实、委托监督和投资/交易记录。</a:t>
            </a:r>
            <a:endParaRPr lang="en-US" sz="2200" dirty="0"/>
          </a:p>
        </p:txBody>
      </p:sp>
      <p:sp>
        <p:nvSpPr>
          <p:cNvPr id="19" name="im-text-18"/>
          <p:cNvSpPr/>
          <p:nvPr/>
        </p:nvSpPr>
        <p:spPr>
          <a:xfrm>
            <a:off x="8509000" y="5715000"/>
            <a:ext cx="7239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更换IM时逐笔交接</a:t>
            </a:r>
            <a:endParaRPr lang="en-US" sz="2200" dirty="0"/>
          </a:p>
        </p:txBody>
      </p:sp>
      <p:sp>
        <p:nvSpPr>
          <p:cNvPr id="20" name="im-text-19"/>
          <p:cNvSpPr/>
          <p:nvPr/>
        </p:nvSpPr>
        <p:spPr>
          <a:xfrm>
            <a:off x="8509000" y="6489700"/>
            <a:ext cx="72390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未结订单、仓位、资金、限制和经纪权限；不能仅更换联系人。</a:t>
            </a:r>
            <a:endParaRPr lang="en-US" sz="2200" dirty="0"/>
          </a:p>
        </p:txBody>
      </p:sp>
      <p:sp>
        <p:nvSpPr>
          <p:cNvPr id="21" name="im-text-20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来源：CR投资经理问答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SFC：是否需要牌照或注册</a:t>
            </a:r>
            <a:endParaRPr lang="en-US" sz="1400" dirty="0"/>
          </a:p>
        </p:txBody>
      </p:sp>
      <p:sp>
        <p:nvSpPr>
          <p:cNvPr id="22" name="im-text-21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 / 12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p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rp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rp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 / 负责人 · RESPONSIBLE PERSON</a:t>
            </a:r>
            <a:endParaRPr lang="en-US" sz="1400" dirty="0"/>
          </a:p>
        </p:txBody>
      </p:sp>
      <p:sp>
        <p:nvSpPr>
          <p:cNvPr id="5" name="rp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RP不是一次性KYC服务，而是持续履职安排。</a:t>
            </a:r>
            <a:endParaRPr lang="en-US" sz="3200" dirty="0"/>
          </a:p>
        </p:txBody>
      </p:sp>
      <p:sp>
        <p:nvSpPr>
          <p:cNvPr id="6" name="rp-shape-5"/>
          <p:cNvSpPr/>
          <p:nvPr/>
        </p:nvSpPr>
        <p:spPr>
          <a:xfrm>
            <a:off x="508000" y="2451100"/>
            <a:ext cx="15240000" cy="8763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7" name="rp-text-6"/>
          <p:cNvSpPr/>
          <p:nvPr/>
        </p:nvSpPr>
        <p:spPr>
          <a:xfrm>
            <a:off x="787400" y="2667000"/>
            <a:ext cx="146304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资格：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认可机构 / 持牌法团 / 会计专业人士 / 法律专业人士</a:t>
            </a:r>
            <a:endParaRPr lang="en-US" sz="2200" dirty="0"/>
          </a:p>
        </p:txBody>
      </p:sp>
      <p:sp>
        <p:nvSpPr>
          <p:cNvPr id="8" name="rp-shape-7"/>
          <p:cNvSpPr/>
          <p:nvPr/>
        </p:nvSpPr>
        <p:spPr>
          <a:xfrm>
            <a:off x="508000" y="3797300"/>
            <a:ext cx="4724400" cy="35941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4"/>
            </a:solidFill>
            <a:prstDash val="solid"/>
          </a:ln>
        </p:spPr>
      </p:sp>
      <p:sp>
        <p:nvSpPr>
          <p:cNvPr id="9" name="rp-shape-8"/>
          <p:cNvSpPr/>
          <p:nvPr/>
        </p:nvSpPr>
        <p:spPr>
          <a:xfrm>
            <a:off x="5765800" y="3797300"/>
            <a:ext cx="4724400" cy="35941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4"/>
            </a:solidFill>
            <a:prstDash val="solid"/>
          </a:ln>
        </p:spPr>
      </p:sp>
      <p:sp>
        <p:nvSpPr>
          <p:cNvPr id="10" name="rp-shape-9"/>
          <p:cNvSpPr/>
          <p:nvPr/>
        </p:nvSpPr>
        <p:spPr>
          <a:xfrm>
            <a:off x="11023600" y="3797300"/>
            <a:ext cx="4724400" cy="35941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4"/>
            </a:solidFill>
            <a:prstDash val="solid"/>
          </a:ln>
        </p:spPr>
      </p:sp>
      <p:sp>
        <p:nvSpPr>
          <p:cNvPr id="11" name="rp-text-10"/>
          <p:cNvSpPr/>
          <p:nvPr/>
        </p:nvSpPr>
        <p:spPr>
          <a:xfrm>
            <a:off x="812800" y="4089400"/>
            <a:ext cx="411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· 风险与识别</a:t>
            </a:r>
            <a:endParaRPr lang="en-US" sz="2200" dirty="0"/>
          </a:p>
        </p:txBody>
      </p:sp>
      <p:sp>
        <p:nvSpPr>
          <p:cNvPr id="12" name="rp-text-11"/>
          <p:cNvSpPr/>
          <p:nvPr/>
        </p:nvSpPr>
        <p:spPr>
          <a:xfrm>
            <a:off x="812800" y="4991100"/>
            <a:ext cx="41148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识别并合理核实客户、实益拥有人和控制人。</a:t>
            </a:r>
            <a:endParaRPr lang="en-US" sz="2200" dirty="0"/>
          </a:p>
          <a:p>
            <a:pPr algn="l" indent="0" marL="0">
              <a:lnSpc>
                <a:spcPts val="3080"/>
              </a:lnSpc>
              <a:spcBef>
                <a:spcPts val="16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了解业务关系目的、资金与交易背景，按风险采取措施。</a:t>
            </a:r>
            <a:endParaRPr lang="en-US" sz="2200" dirty="0"/>
          </a:p>
        </p:txBody>
      </p:sp>
      <p:sp>
        <p:nvSpPr>
          <p:cNvPr id="13" name="rp-text-12"/>
          <p:cNvSpPr/>
          <p:nvPr/>
        </p:nvSpPr>
        <p:spPr>
          <a:xfrm>
            <a:off x="6070600" y="4089400"/>
            <a:ext cx="411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· 持续监察</a:t>
            </a:r>
            <a:endParaRPr lang="en-US" sz="2200" dirty="0"/>
          </a:p>
        </p:txBody>
      </p:sp>
      <p:sp>
        <p:nvSpPr>
          <p:cNvPr id="14" name="rp-text-13"/>
          <p:cNvSpPr/>
          <p:nvPr/>
        </p:nvSpPr>
        <p:spPr>
          <a:xfrm>
            <a:off x="6070600" y="4991100"/>
            <a:ext cx="41148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更新CDD资料，监察异常交易和高风险因素。</a:t>
            </a:r>
            <a:endParaRPr lang="en-US" sz="2200" dirty="0"/>
          </a:p>
          <a:p>
            <a:pPr algn="l" indent="0" marL="0">
              <a:lnSpc>
                <a:spcPts val="3080"/>
              </a:lnSpc>
              <a:spcBef>
                <a:spcPts val="16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制裁命中、疑点升级及可疑交易处理留下判断轨迹。</a:t>
            </a:r>
            <a:endParaRPr lang="en-US" sz="2200" dirty="0"/>
          </a:p>
        </p:txBody>
      </p:sp>
      <p:sp>
        <p:nvSpPr>
          <p:cNvPr id="15" name="rp-text-14"/>
          <p:cNvSpPr/>
          <p:nvPr/>
        </p:nvSpPr>
        <p:spPr>
          <a:xfrm>
            <a:off x="11328400" y="4089400"/>
            <a:ext cx="4114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· 记录与交接</a:t>
            </a:r>
            <a:endParaRPr lang="en-US" sz="2200" dirty="0"/>
          </a:p>
        </p:txBody>
      </p:sp>
      <p:sp>
        <p:nvSpPr>
          <p:cNvPr id="16" name="rp-text-15"/>
          <p:cNvSpPr/>
          <p:nvPr/>
        </p:nvSpPr>
        <p:spPr>
          <a:xfrm>
            <a:off x="11328400" y="4991100"/>
            <a:ext cx="41148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保存风险评级、控制链、警报、审查及资格证明。</a:t>
            </a:r>
            <a:endParaRPr lang="en-US" sz="2200" dirty="0"/>
          </a:p>
          <a:p>
            <a:pPr algn="l" indent="0" marL="0">
              <a:lnSpc>
                <a:spcPts val="3080"/>
              </a:lnSpc>
              <a:spcBef>
                <a:spcPts val="16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新RP签收未完成事项；AML与基金交易记录期限分开。</a:t>
            </a:r>
            <a:endParaRPr lang="en-US" sz="2200" dirty="0"/>
          </a:p>
        </p:txBody>
      </p:sp>
      <p:sp>
        <p:nvSpPr>
          <p:cNvPr id="17" name="rp-text-16"/>
          <p:cNvSpPr/>
          <p:nvPr/>
        </p:nvSpPr>
        <p:spPr>
          <a:xfrm>
            <a:off x="508000" y="7645400"/>
            <a:ext cx="1524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兼任边界：</a:t>
            </a:r>
            <a:r>
              <a:rPr lang="en-US" altLang="en-US" sz="19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合资格GP可兼任RP；RP与AR的职责、资格和责任不同。</a:t>
            </a:r>
            <a:endParaRPr lang="en-US" sz="1900" dirty="0"/>
          </a:p>
        </p:txBody>
      </p:sp>
      <p:sp>
        <p:nvSpPr>
          <p:cNvPr id="18" name="rp-text-17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来源：CR RP资格问答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第615章附表2 AML/CDD措施</a:t>
            </a:r>
            <a:endParaRPr lang="en-US" sz="1400" dirty="0"/>
          </a:p>
        </p:txBody>
      </p:sp>
      <p:sp>
        <p:nvSpPr>
          <p:cNvPr id="19" name="rp-text-18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 / 12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gistration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registration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registration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 / 注册流程 · APPLICATION JOURNEY</a:t>
            </a:r>
            <a:endParaRPr lang="en-US" sz="1400" dirty="0"/>
          </a:p>
        </p:txBody>
      </p:sp>
      <p:sp>
        <p:nvSpPr>
          <p:cNvPr id="5" name="registration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先把法律与运营安排完整，再由香港律师递交。</a:t>
            </a:r>
            <a:endParaRPr lang="en-US" sz="3200" dirty="0"/>
          </a:p>
        </p:txBody>
      </p:sp>
      <p:sp>
        <p:nvSpPr>
          <p:cNvPr id="6" name="registration-shape-5"/>
          <p:cNvSpPr/>
          <p:nvPr/>
        </p:nvSpPr>
        <p:spPr>
          <a:xfrm>
            <a:off x="698500" y="3098800"/>
            <a:ext cx="14859000" cy="9144"/>
          </a:xfrm>
          <a:prstGeom prst="line">
            <a:avLst/>
          </a:prstGeom>
          <a:ln w="38100">
            <a:solidFill>
              <a:srgbClr val="C19B6C"/>
            </a:solidFill>
            <a:prstDash val="solid"/>
          </a:ln>
        </p:spPr>
      </p:sp>
      <p:sp>
        <p:nvSpPr>
          <p:cNvPr id="7" name="registration-text-6"/>
          <p:cNvSpPr/>
          <p:nvPr/>
        </p:nvSpPr>
        <p:spPr>
          <a:xfrm>
            <a:off x="508000" y="2413000"/>
            <a:ext cx="18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01</a:t>
            </a:r>
            <a:endParaRPr lang="en-US" sz="3200" dirty="0"/>
          </a:p>
        </p:txBody>
      </p:sp>
      <p:sp>
        <p:nvSpPr>
          <p:cNvPr id="8" name="registration-text-7"/>
          <p:cNvSpPr/>
          <p:nvPr/>
        </p:nvSpPr>
        <p:spPr>
          <a:xfrm>
            <a:off x="508000" y="3479800"/>
            <a:ext cx="1841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边界评估</a:t>
            </a:r>
            <a:endParaRPr lang="en-US" sz="22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策略、募资、地点与牌照</a:t>
            </a:r>
            <a:endParaRPr lang="en-US" sz="2200" dirty="0"/>
          </a:p>
        </p:txBody>
      </p:sp>
      <p:sp>
        <p:nvSpPr>
          <p:cNvPr id="9" name="registration-text-8"/>
          <p:cNvSpPr/>
          <p:nvPr/>
        </p:nvSpPr>
        <p:spPr>
          <a:xfrm>
            <a:off x="2730500" y="2413000"/>
            <a:ext cx="18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registration-text-9"/>
          <p:cNvSpPr/>
          <p:nvPr/>
        </p:nvSpPr>
        <p:spPr>
          <a:xfrm>
            <a:off x="2730500" y="3479800"/>
            <a:ext cx="1841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角色安排</a:t>
            </a:r>
            <a:endParaRPr lang="en-US" sz="22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GP、LP、IM、RP及AR</a:t>
            </a:r>
            <a:endParaRPr lang="en-US" sz="2200" dirty="0"/>
          </a:p>
        </p:txBody>
      </p:sp>
      <p:sp>
        <p:nvSpPr>
          <p:cNvPr id="11" name="registration-text-10"/>
          <p:cNvSpPr/>
          <p:nvPr/>
        </p:nvSpPr>
        <p:spPr>
          <a:xfrm>
            <a:off x="4953000" y="2413000"/>
            <a:ext cx="18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03</a:t>
            </a:r>
            <a:endParaRPr lang="en-US" sz="3200" dirty="0"/>
          </a:p>
        </p:txBody>
      </p:sp>
      <p:sp>
        <p:nvSpPr>
          <p:cNvPr id="12" name="registration-text-11"/>
          <p:cNvSpPr/>
          <p:nvPr/>
        </p:nvSpPr>
        <p:spPr>
          <a:xfrm>
            <a:off x="4953000" y="3479800"/>
            <a:ext cx="1841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合伙协议</a:t>
            </a:r>
            <a:endParaRPr lang="en-US" sz="22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权责、费用、退出与转让</a:t>
            </a:r>
            <a:endParaRPr lang="en-US" sz="2200" dirty="0"/>
          </a:p>
        </p:txBody>
      </p:sp>
      <p:sp>
        <p:nvSpPr>
          <p:cNvPr id="13" name="registration-text-12"/>
          <p:cNvSpPr/>
          <p:nvPr/>
        </p:nvSpPr>
        <p:spPr>
          <a:xfrm>
            <a:off x="7175500" y="2413000"/>
            <a:ext cx="18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04</a:t>
            </a:r>
            <a:endParaRPr lang="en-US" sz="3200" dirty="0"/>
          </a:p>
        </p:txBody>
      </p:sp>
      <p:sp>
        <p:nvSpPr>
          <p:cNvPr id="14" name="registration-text-13"/>
          <p:cNvSpPr/>
          <p:nvPr/>
        </p:nvSpPr>
        <p:spPr>
          <a:xfrm>
            <a:off x="7175500" y="3479800"/>
            <a:ext cx="1841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申请资料</a:t>
            </a:r>
            <a:endParaRPr lang="en-US" sz="22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LPF1、IRBR4与尽调包</a:t>
            </a:r>
            <a:endParaRPr lang="en-US" sz="2200" dirty="0"/>
          </a:p>
        </p:txBody>
      </p:sp>
      <p:sp>
        <p:nvSpPr>
          <p:cNvPr id="15" name="registration-text-14"/>
          <p:cNvSpPr/>
          <p:nvPr/>
        </p:nvSpPr>
        <p:spPr>
          <a:xfrm>
            <a:off x="9398000" y="2413000"/>
            <a:ext cx="18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05</a:t>
            </a:r>
            <a:endParaRPr lang="en-US" sz="3200" dirty="0"/>
          </a:p>
        </p:txBody>
      </p:sp>
      <p:sp>
        <p:nvSpPr>
          <p:cNvPr id="16" name="registration-text-15"/>
          <p:cNvSpPr/>
          <p:nvPr/>
        </p:nvSpPr>
        <p:spPr>
          <a:xfrm>
            <a:off x="9398000" y="3479800"/>
            <a:ext cx="1841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律师递交</a:t>
            </a:r>
            <a:endParaRPr lang="en-US" sz="22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一致申报、费用与核查</a:t>
            </a:r>
            <a:endParaRPr lang="en-US" sz="2200" dirty="0"/>
          </a:p>
        </p:txBody>
      </p:sp>
      <p:sp>
        <p:nvSpPr>
          <p:cNvPr id="17" name="registration-text-16"/>
          <p:cNvSpPr/>
          <p:nvPr/>
        </p:nvSpPr>
        <p:spPr>
          <a:xfrm>
            <a:off x="11620500" y="2413000"/>
            <a:ext cx="18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06</a:t>
            </a:r>
            <a:endParaRPr lang="en-US" sz="3200" dirty="0"/>
          </a:p>
        </p:txBody>
      </p:sp>
      <p:sp>
        <p:nvSpPr>
          <p:cNvPr id="18" name="registration-text-17"/>
          <p:cNvSpPr/>
          <p:nvPr/>
        </p:nvSpPr>
        <p:spPr>
          <a:xfrm>
            <a:off x="11620500" y="3479800"/>
            <a:ext cx="18415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证书开户</a:t>
            </a:r>
            <a:endParaRPr lang="en-US" sz="22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银行独立审查，无获批保证</a:t>
            </a:r>
            <a:endParaRPr lang="en-US" sz="2200" dirty="0"/>
          </a:p>
        </p:txBody>
      </p:sp>
      <p:sp>
        <p:nvSpPr>
          <p:cNvPr id="19" name="registration-text-18"/>
          <p:cNvSpPr/>
          <p:nvPr/>
        </p:nvSpPr>
        <p:spPr>
          <a:xfrm>
            <a:off x="13843000" y="2413000"/>
            <a:ext cx="19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07</a:t>
            </a:r>
            <a:endParaRPr lang="en-US" sz="3200" dirty="0"/>
          </a:p>
        </p:txBody>
      </p:sp>
      <p:sp>
        <p:nvSpPr>
          <p:cNvPr id="20" name="registration-text-19"/>
          <p:cNvSpPr/>
          <p:nvPr/>
        </p:nvSpPr>
        <p:spPr>
          <a:xfrm>
            <a:off x="13843000" y="3479800"/>
            <a:ext cx="1905000" cy="15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合规运营</a:t>
            </a:r>
            <a:endParaRPr lang="en-US" sz="2200" dirty="0"/>
          </a:p>
          <a:p>
            <a:pPr algn="l" indent="0" marL="0">
              <a:spcBef>
                <a:spcPts val="1400"/>
              </a:spcBef>
              <a:buNone/>
            </a:pP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申报、审计、AML和记录</a:t>
            </a:r>
            <a:endParaRPr lang="en-US" sz="2200" dirty="0"/>
          </a:p>
        </p:txBody>
      </p:sp>
      <p:sp>
        <p:nvSpPr>
          <p:cNvPr id="21" name="registration-shape-20"/>
          <p:cNvSpPr/>
          <p:nvPr/>
        </p:nvSpPr>
        <p:spPr>
          <a:xfrm>
            <a:off x="508000" y="5613400"/>
            <a:ext cx="15240000" cy="18923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22" name="registration-text-21"/>
          <p:cNvSpPr/>
          <p:nvPr/>
        </p:nvSpPr>
        <p:spPr>
          <a:xfrm>
            <a:off x="812800" y="5867400"/>
            <a:ext cx="1454150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申请与治理文件：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LPF1及IRBR4；角色资料、香港注册地址及费用；LPA无须呈交CR，但必须妥善起草与保存。</a:t>
            </a:r>
            <a:endParaRPr lang="en-US" sz="2200" dirty="0"/>
          </a:p>
          <a:p>
            <a:pPr algn="l" indent="0" marL="0">
              <a:lnSpc>
                <a:spcPts val="3190"/>
              </a:lnSpc>
              <a:spcBef>
                <a:spcPts val="1400"/>
              </a:spcBef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运营与开户资料：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委任授权、UBO/CDD、策略、资金来源及银行所需文件；LPF2/LPF10用于不同转换或境外基金路径。</a:t>
            </a:r>
            <a:endParaRPr lang="en-US" sz="2200" dirty="0"/>
          </a:p>
        </p:txBody>
      </p:sp>
      <p:sp>
        <p:nvSpPr>
          <p:cNvPr id="23" name="registration-text-22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来源：CR指定表格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 LPF常见问题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本页为实务节点，不是统一审批保证。</a:t>
            </a:r>
            <a:endParaRPr lang="en-US" sz="1400" dirty="0"/>
          </a:p>
        </p:txBody>
      </p:sp>
      <p:sp>
        <p:nvSpPr>
          <p:cNvPr id="24" name="registration-text-23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 / 12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ees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fees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fees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 / 费用与时间 · FEES &amp; TIMING</a:t>
            </a:r>
            <a:endParaRPr lang="en-US" sz="1400" dirty="0"/>
          </a:p>
        </p:txBody>
      </p:sp>
      <p:sp>
        <p:nvSpPr>
          <p:cNvPr id="5" name="fees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登记费、商业登记和专业服务，分项理解。</a:t>
            </a:r>
            <a:endParaRPr lang="en-US" sz="3200" dirty="0"/>
          </a:p>
        </p:txBody>
      </p:sp>
      <p:graphicFrame>
        <p:nvGraphicFramePr>
          <p:cNvPr id="10" name="fees-table-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8000" y="2501900"/>
          <a:ext cx="15240000" cy="3987800"/>
        </p:xfrm>
        <a:graphic>
          <a:graphicData uri="http://schemas.openxmlformats.org/drawingml/2006/table">
            <a:tbl>
              <a:tblPr/>
              <a:tblGrid>
                <a:gridCol w="5541818"/>
                <a:gridCol w="2770909"/>
                <a:gridCol w="6927273"/>
              </a:tblGrid>
              <a:tr h="68580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F9F8F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项目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F9F8F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参考金额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F9F8F6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适用说明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53F"/>
                    </a:solidFill>
                  </a:tcPr>
                </a:tc>
              </a:tr>
              <a:tr h="8254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CR注册申请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C19B6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HK$3,034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注册费与文件提交费；不包含BR。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C19B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4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一年商业登记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C19B6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HK$2,350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2026/27财政年度参考，随生效期核实。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4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LPF5正常周年申报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C19B6C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HK$105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周年日后42日内；逾期收费另计。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54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b="1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专业服务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书面报价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22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法律、RP、审计、税务及开户工作分项。</a:t>
                      </a:r>
                      <a:endParaRPr lang="en-US" sz="2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228600" marR="228600" marT="152400" marB="152400" anchor="ctr">
                    <a:lnL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8D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fees-text-6"/>
          <p:cNvSpPr/>
          <p:nvPr/>
        </p:nvSpPr>
        <p:spPr>
          <a:xfrm>
            <a:off x="508000" y="6997700"/>
            <a:ext cx="72390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通常出证：</a:t>
            </a:r>
            <a:r>
              <a:rPr lang="en-US" altLang="en-US" sz="22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有效完整申请提交后第4个工作日；不是所有个案的承诺。</a:t>
            </a:r>
            <a:endParaRPr lang="en-US" sz="2200" dirty="0"/>
          </a:p>
        </p:txBody>
      </p:sp>
      <p:sp>
        <p:nvSpPr>
          <p:cNvPr id="8" name="fees-text-7"/>
          <p:cNvSpPr/>
          <p:nvPr/>
        </p:nvSpPr>
        <p:spPr>
          <a:xfrm>
            <a:off x="8509000" y="6997700"/>
            <a:ext cx="72390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全项目时间：</a:t>
            </a:r>
            <a:r>
              <a:rPr lang="en-US" altLang="en-US" sz="22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准备、补件、额外牌照和银行开户另计，均不保证结果。</a:t>
            </a:r>
            <a:endParaRPr lang="en-US" sz="2200" dirty="0"/>
          </a:p>
        </p:txBody>
      </p:sp>
      <p:sp>
        <p:nvSpPr>
          <p:cNvPr id="9" name="fees-text-8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CR指定表格与收费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IRD商业登记收费表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IRD LPF问答</a:t>
            </a:r>
            <a:endParaRPr lang="en-US" sz="1400" dirty="0"/>
          </a:p>
        </p:txBody>
      </p:sp>
      <p:sp>
        <p:nvSpPr>
          <p:cNvPr id="6" name="fees-text-9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 / 12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nsaction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transaction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transaction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 / 交易边界 · SALE, TRANSFER &amp; ACQUISITION</a:t>
            </a:r>
            <a:endParaRPr lang="en-US" sz="1400" dirty="0"/>
          </a:p>
        </p:txBody>
      </p:sp>
      <p:sp>
        <p:nvSpPr>
          <p:cNvPr id="5" name="transaction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先确认买的是什么，再确定同意与变更路径。</a:t>
            </a:r>
            <a:endParaRPr lang="en-US" sz="3200" dirty="0"/>
          </a:p>
        </p:txBody>
      </p:sp>
      <p:sp>
        <p:nvSpPr>
          <p:cNvPr id="6" name="transaction-shape-5"/>
          <p:cNvSpPr/>
          <p:nvPr/>
        </p:nvSpPr>
        <p:spPr>
          <a:xfrm>
            <a:off x="508000" y="2476500"/>
            <a:ext cx="3302000" cy="13970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7" name="transaction-text-6"/>
          <p:cNvSpPr/>
          <p:nvPr/>
        </p:nvSpPr>
        <p:spPr>
          <a:xfrm>
            <a:off x="787400" y="2768600"/>
            <a:ext cx="27686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路径一</a:t>
            </a:r>
            <a:endParaRPr lang="en-US" sz="2200" dirty="0"/>
          </a:p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LP权益转让</a:t>
            </a:r>
            <a:endParaRPr lang="en-US" sz="2200" dirty="0"/>
          </a:p>
        </p:txBody>
      </p:sp>
      <p:sp>
        <p:nvSpPr>
          <p:cNvPr id="8" name="transaction-shape-7"/>
          <p:cNvSpPr/>
          <p:nvPr/>
        </p:nvSpPr>
        <p:spPr>
          <a:xfrm>
            <a:off x="3987800" y="3175000"/>
            <a:ext cx="609600" cy="9144"/>
          </a:xfrm>
          <a:prstGeom prst="line">
            <a:avLst/>
          </a:prstGeom>
          <a:ln w="25400">
            <a:solidFill>
              <a:srgbClr val="C19B6C"/>
            </a:solidFill>
            <a:prstDash val="solid"/>
            <a:tailEnd type="triangle"/>
          </a:ln>
        </p:spPr>
      </p:sp>
      <p:sp>
        <p:nvSpPr>
          <p:cNvPr id="9" name="transaction-text-8"/>
          <p:cNvSpPr/>
          <p:nvPr/>
        </p:nvSpPr>
        <p:spPr>
          <a:xfrm>
            <a:off x="4953000" y="2578100"/>
            <a:ext cx="1073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标的：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出资、分配及其他LPA权益。</a:t>
            </a:r>
            <a:endParaRPr lang="en-US" sz="22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核对转让限制、未缴承诺、各方同意、受让人CDD和名册更新。</a:t>
            </a:r>
            <a:endParaRPr lang="en-US" sz="2200" dirty="0"/>
          </a:p>
        </p:txBody>
      </p:sp>
      <p:sp>
        <p:nvSpPr>
          <p:cNvPr id="10" name="transaction-shape-9"/>
          <p:cNvSpPr/>
          <p:nvPr/>
        </p:nvSpPr>
        <p:spPr>
          <a:xfrm>
            <a:off x="508000" y="4191000"/>
            <a:ext cx="15240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1" name="transaction-shape-10"/>
          <p:cNvSpPr/>
          <p:nvPr/>
        </p:nvSpPr>
        <p:spPr>
          <a:xfrm>
            <a:off x="508000" y="4483100"/>
            <a:ext cx="3302000" cy="13970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12" name="transaction-text-11"/>
          <p:cNvSpPr/>
          <p:nvPr/>
        </p:nvSpPr>
        <p:spPr>
          <a:xfrm>
            <a:off x="787400" y="4775200"/>
            <a:ext cx="27686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路径二</a:t>
            </a:r>
            <a:endParaRPr lang="en-US" sz="2200" dirty="0"/>
          </a:p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GP实体股权</a:t>
            </a:r>
            <a:endParaRPr lang="en-US" sz="2200" dirty="0"/>
          </a:p>
        </p:txBody>
      </p:sp>
      <p:sp>
        <p:nvSpPr>
          <p:cNvPr id="13" name="transaction-shape-12"/>
          <p:cNvSpPr/>
          <p:nvPr/>
        </p:nvSpPr>
        <p:spPr>
          <a:xfrm>
            <a:off x="3987800" y="5181600"/>
            <a:ext cx="609600" cy="9144"/>
          </a:xfrm>
          <a:prstGeom prst="line">
            <a:avLst/>
          </a:prstGeom>
          <a:ln w="25400">
            <a:solidFill>
              <a:srgbClr val="C19B6C"/>
            </a:solidFill>
            <a:prstDash val="solid"/>
            <a:tailEnd type="triangle"/>
          </a:ln>
        </p:spPr>
      </p:sp>
      <p:sp>
        <p:nvSpPr>
          <p:cNvPr id="14" name="transaction-text-13"/>
          <p:cNvSpPr/>
          <p:nvPr/>
        </p:nvSpPr>
        <p:spPr>
          <a:xfrm>
            <a:off x="4953000" y="4584700"/>
            <a:ext cx="1073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标的：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担任GP的公司或实体权益。</a:t>
            </a:r>
            <a:endParaRPr lang="en-US" sz="22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实体仍可为同一个GP；控制变更、合同、银行及监管许可另审。</a:t>
            </a:r>
            <a:endParaRPr lang="en-US" sz="2200" dirty="0"/>
          </a:p>
        </p:txBody>
      </p:sp>
      <p:sp>
        <p:nvSpPr>
          <p:cNvPr id="15" name="transaction-shape-14"/>
          <p:cNvSpPr/>
          <p:nvPr/>
        </p:nvSpPr>
        <p:spPr>
          <a:xfrm>
            <a:off x="508000" y="6197600"/>
            <a:ext cx="15240000" cy="9144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16" name="transaction-shape-15"/>
          <p:cNvSpPr/>
          <p:nvPr/>
        </p:nvSpPr>
        <p:spPr>
          <a:xfrm>
            <a:off x="508000" y="6489700"/>
            <a:ext cx="3302000" cy="1397000"/>
          </a:xfrm>
          <a:prstGeom prst="rect">
            <a:avLst/>
          </a:prstGeom>
          <a:solidFill>
            <a:srgbClr val="0F253F"/>
          </a:solidFill>
          <a:ln/>
        </p:spPr>
      </p:sp>
      <p:sp>
        <p:nvSpPr>
          <p:cNvPr id="17" name="transaction-text-16"/>
          <p:cNvSpPr/>
          <p:nvPr/>
        </p:nvSpPr>
        <p:spPr>
          <a:xfrm>
            <a:off x="787400" y="6781800"/>
            <a:ext cx="27686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路径三</a:t>
            </a:r>
            <a:endParaRPr lang="en-US" sz="2200" dirty="0"/>
          </a:p>
          <a:p>
            <a:pPr algn="l" indent="0" marL="0"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法定GP更换</a:t>
            </a:r>
            <a:endParaRPr lang="en-US" sz="2200" dirty="0"/>
          </a:p>
        </p:txBody>
      </p:sp>
      <p:sp>
        <p:nvSpPr>
          <p:cNvPr id="18" name="transaction-shape-17"/>
          <p:cNvSpPr/>
          <p:nvPr/>
        </p:nvSpPr>
        <p:spPr>
          <a:xfrm>
            <a:off x="3987800" y="7188200"/>
            <a:ext cx="609600" cy="9144"/>
          </a:xfrm>
          <a:prstGeom prst="line">
            <a:avLst/>
          </a:prstGeom>
          <a:ln w="25400">
            <a:solidFill>
              <a:srgbClr val="C19B6C"/>
            </a:solidFill>
            <a:prstDash val="solid"/>
            <a:tailEnd type="triangle"/>
          </a:ln>
        </p:spPr>
      </p:sp>
      <p:sp>
        <p:nvSpPr>
          <p:cNvPr id="19" name="transaction-text-18"/>
          <p:cNvSpPr/>
          <p:nvPr/>
        </p:nvSpPr>
        <p:spPr>
          <a:xfrm>
            <a:off x="4953000" y="6591300"/>
            <a:ext cx="1073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事件：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GP退出、免职、替任及基金管理交接。</a:t>
            </a:r>
            <a:endParaRPr lang="en-US" sz="22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按LPA、法定通知、合同承接和历史责任安排；不是牌照过户。</a:t>
            </a:r>
            <a:endParaRPr lang="en-US" sz="2200" dirty="0"/>
          </a:p>
        </p:txBody>
      </p:sp>
      <p:sp>
        <p:nvSpPr>
          <p:cNvPr id="20" name="transaction-text-19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来源：CR LPF常见问题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CR指定表格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交易资料不表示标的目前仍在售。</a:t>
            </a:r>
            <a:endParaRPr lang="en-US" sz="1400" dirty="0"/>
          </a:p>
        </p:txBody>
      </p:sp>
      <p:sp>
        <p:nvSpPr>
          <p:cNvPr id="21" name="transaction-text-20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12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8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closing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closing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尽调与交割 · DUE DILIGENCE &amp; HANDOVER</a:t>
            </a:r>
            <a:endParaRPr lang="en-US" sz="1400" dirty="0"/>
          </a:p>
        </p:txBody>
      </p:sp>
      <p:sp>
        <p:nvSpPr>
          <p:cNvPr id="5" name="closing-text-4"/>
          <p:cNvSpPr/>
          <p:nvPr/>
        </p:nvSpPr>
        <p:spPr>
          <a:xfrm>
            <a:off x="508000" y="1308100"/>
            <a:ext cx="14224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F253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签协议之前识别风险，交割之后不断档履职。</a:t>
            </a:r>
            <a:endParaRPr lang="en-US" sz="3200" dirty="0"/>
          </a:p>
        </p:txBody>
      </p:sp>
      <p:sp>
        <p:nvSpPr>
          <p:cNvPr id="6" name="closing-shape-5"/>
          <p:cNvSpPr/>
          <p:nvPr/>
        </p:nvSpPr>
        <p:spPr>
          <a:xfrm>
            <a:off x="8128000" y="2451100"/>
            <a:ext cx="9144" cy="5067300"/>
          </a:xfrm>
          <a:prstGeom prst="line">
            <a:avLst/>
          </a:prstGeom>
          <a:ln w="12700">
            <a:solidFill>
              <a:srgbClr val="D8D2C4"/>
            </a:solidFill>
            <a:prstDash val="solid"/>
          </a:ln>
        </p:spPr>
      </p:sp>
      <p:sp>
        <p:nvSpPr>
          <p:cNvPr id="7" name="closing-text-6"/>
          <p:cNvSpPr/>
          <p:nvPr/>
        </p:nvSpPr>
        <p:spPr>
          <a:xfrm>
            <a:off x="508000" y="2463800"/>
            <a:ext cx="717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尽调：找出真实义务与缺口</a:t>
            </a:r>
            <a:endParaRPr lang="en-US" sz="2200" dirty="0"/>
          </a:p>
        </p:txBody>
      </p:sp>
      <p:sp>
        <p:nvSpPr>
          <p:cNvPr id="8" name="closing-text-7"/>
          <p:cNvSpPr/>
          <p:nvPr/>
        </p:nvSpPr>
        <p:spPr>
          <a:xfrm>
            <a:off x="508000" y="3365500"/>
            <a:ext cx="7175500" cy="39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法律与治理：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LPA、侧信函、同意权、诉讼和控制变更条款。</a:t>
            </a:r>
            <a:endParaRPr lang="en-US" sz="2200" dirty="0"/>
          </a:p>
          <a:p>
            <a:pPr algn="l" indent="0" marL="0">
              <a:lnSpc>
                <a:spcPts val="319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财务与资产：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权属、估值、资金、负债、抵押及未结出资。</a:t>
            </a:r>
            <a:endParaRPr lang="en-US" sz="2200" dirty="0"/>
          </a:p>
          <a:p>
            <a:pPr algn="l" indent="0" marL="0">
              <a:lnSpc>
                <a:spcPts val="319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监管与税务：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角色资格、香港活动、SFC状态、申报与历史税务。</a:t>
            </a:r>
            <a:endParaRPr lang="en-US" sz="2200" dirty="0"/>
          </a:p>
          <a:p>
            <a:pPr algn="l" indent="0" marL="0">
              <a:lnSpc>
                <a:spcPts val="319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AML与记录：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UBO、风险评级、制裁、异常事项与资料保存。</a:t>
            </a:r>
            <a:endParaRPr lang="en-US" sz="2200" dirty="0"/>
          </a:p>
        </p:txBody>
      </p:sp>
      <p:sp>
        <p:nvSpPr>
          <p:cNvPr id="9" name="closing-text-8"/>
          <p:cNvSpPr/>
          <p:nvPr/>
        </p:nvSpPr>
        <p:spPr>
          <a:xfrm>
            <a:off x="8636000" y="2463800"/>
            <a:ext cx="7112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交割：把责任接到新运营安排</a:t>
            </a:r>
            <a:endParaRPr lang="en-US" sz="2200" dirty="0"/>
          </a:p>
        </p:txBody>
      </p:sp>
      <p:sp>
        <p:nvSpPr>
          <p:cNvPr id="10" name="closing-text-9"/>
          <p:cNvSpPr/>
          <p:nvPr/>
        </p:nvSpPr>
        <p:spPr>
          <a:xfrm>
            <a:off x="8636000" y="3365500"/>
            <a:ext cx="7112000" cy="39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先决条件：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审批、同意、法律文件及责任释放/赔偿明确。</a:t>
            </a:r>
            <a:endParaRPr lang="en-US" sz="2200" dirty="0"/>
          </a:p>
          <a:p>
            <a:pPr algn="l" indent="0" marL="0">
              <a:lnSpc>
                <a:spcPts val="319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资产与权限：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银行、经纪、托管签署及未结指令逐项交接。</a:t>
            </a:r>
            <a:endParaRPr lang="en-US" sz="2200" dirty="0"/>
          </a:p>
          <a:p>
            <a:pPr algn="l" indent="0" marL="0">
              <a:lnSpc>
                <a:spcPts val="319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角色及通知：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按实际事件核对LPF4A、LPF4B、LPF4C或LPF9。</a:t>
            </a:r>
            <a:endParaRPr lang="en-US" sz="2200" dirty="0"/>
          </a:p>
          <a:p>
            <a:pPr algn="l" indent="0" marL="0">
              <a:lnSpc>
                <a:spcPts val="3190"/>
              </a:lnSpc>
              <a:spcBef>
                <a:spcPts val="1800"/>
              </a:spcBef>
              <a:buNone/>
            </a:pPr>
            <a:r>
              <a:rPr lang="en-US" altLang="en-US" sz="2200" b="1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持续运营：</a:t>
            </a:r>
            <a:r>
              <a:rPr lang="en-US" altLang="en-US" sz="2200" dirty="0">
                <a:solidFill>
                  <a:srgbClr val="1C233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LPF5周年42日、审计、AML及档案日历不遗漏。</a:t>
            </a:r>
            <a:endParaRPr lang="en-US" sz="2200" dirty="0"/>
          </a:p>
        </p:txBody>
      </p:sp>
      <p:sp>
        <p:nvSpPr>
          <p:cNvPr id="11" name="closing-text-10"/>
          <p:cNvSpPr/>
          <p:nvPr/>
        </p:nvSpPr>
        <p:spPr>
          <a:xfrm>
            <a:off x="508000" y="7670800"/>
            <a:ext cx="152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责任提醒：</a:t>
            </a:r>
            <a:r>
              <a:rPr lang="en-US" altLang="en-US" sz="1800" dirty="0">
                <a:solidFill>
                  <a:srgbClr val="0F253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换GP、转让LP权益或收购GP股份，不当然消灭历史合同、税务或监管责任。</a:t>
            </a:r>
            <a:endParaRPr lang="en-US" sz="1800" dirty="0"/>
          </a:p>
        </p:txBody>
      </p:sp>
      <p:sp>
        <p:nvSpPr>
          <p:cNvPr id="12" name="closing-text-11"/>
          <p:cNvSpPr/>
          <p:nvPr/>
        </p:nvSpPr>
        <p:spPr>
          <a:xfrm>
            <a:off x="508000" y="8267700"/>
            <a:ext cx="1409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 LPF问答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CR指定表格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AMLO附表2</a:t>
            </a: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按个案取得专业意见。</a:t>
            </a:r>
            <a:endParaRPr lang="en-US" sz="1400" dirty="0"/>
          </a:p>
        </p:txBody>
      </p:sp>
      <p:sp>
        <p:nvSpPr>
          <p:cNvPr id="13" name="closing-text-12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E697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/ 12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5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ision-shape-1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C19B6C"/>
          </a:solidFill>
          <a:ln/>
        </p:spPr>
      </p:sp>
      <p:pic>
        <p:nvPicPr>
          <p:cNvPr id="3" name="decision-image-2" descr="preencoded.png">    </p:cNvPr>
          <p:cNvPicPr>
            <a:picLocks noChangeAspect="1"/>
          </p:cNvPicPr>
          <p:nvPr/>
        </p:nvPicPr>
        <p:blipFill>
          <a:blip r:embed="rId1"/>
          <a:srcRect l="-17692" r="-17692" t="0" b="0"/>
          <a:stretch/>
        </p:blipFill>
        <p:spPr>
          <a:xfrm>
            <a:off x="14630400" y="355600"/>
            <a:ext cx="1117600" cy="825500"/>
          </a:xfrm>
          <a:prstGeom prst="rect">
            <a:avLst/>
          </a:prstGeom>
        </p:spPr>
      </p:pic>
      <p:sp>
        <p:nvSpPr>
          <p:cNvPr id="4" name="decision-text-3"/>
          <p:cNvSpPr/>
          <p:nvPr/>
        </p:nvSpPr>
        <p:spPr>
          <a:xfrm>
            <a:off x="508000" y="4445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 / 决策与咨询 · YOUR NEXT STEP</a:t>
            </a:r>
            <a:endParaRPr lang="en-US" sz="1400" dirty="0"/>
          </a:p>
        </p:txBody>
      </p:sp>
      <p:sp>
        <p:nvSpPr>
          <p:cNvPr id="5" name="decision-text-4"/>
          <p:cNvSpPr/>
          <p:nvPr/>
        </p:nvSpPr>
        <p:spPr>
          <a:xfrm>
            <a:off x="508000" y="1308100"/>
            <a:ext cx="142240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800" dirty="0">
                <a:solidFill>
                  <a:srgbClr val="C19B6C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先把业务说清楚，再确定基金的下一步。</a:t>
            </a:r>
            <a:endParaRPr lang="en-US" sz="3800" dirty="0"/>
          </a:p>
        </p:txBody>
      </p:sp>
      <p:sp>
        <p:nvSpPr>
          <p:cNvPr id="6" name="decision-text-5"/>
          <p:cNvSpPr/>
          <p:nvPr/>
        </p:nvSpPr>
        <p:spPr>
          <a:xfrm>
            <a:off x="508000" y="2768600"/>
            <a:ext cx="8382000" cy="2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确认策略：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投资标的、募资对象、管理地点和资金路径。</a:t>
            </a:r>
            <a:endParaRPr lang="en-US" sz="2200" dirty="0"/>
          </a:p>
          <a:p>
            <a:pPr algn="l" indent="0" marL="0">
              <a:lnSpc>
                <a:spcPts val="3300"/>
              </a:lnSpc>
              <a:spcBef>
                <a:spcPts val="2200"/>
              </a:spcBef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确认角色：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GP / LP / IM / RP资格、授权与责任。</a:t>
            </a:r>
            <a:endParaRPr lang="en-US" sz="2200" dirty="0"/>
          </a:p>
          <a:p>
            <a:pPr algn="l" indent="0" marL="0">
              <a:lnSpc>
                <a:spcPts val="3300"/>
              </a:lnSpc>
              <a:spcBef>
                <a:spcPts val="2200"/>
              </a:spcBef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选择路径：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新设登记、LP权益、GP股权或GP更换。</a:t>
            </a:r>
            <a:endParaRPr lang="en-US" sz="2200" dirty="0"/>
          </a:p>
          <a:p>
            <a:pPr algn="l" indent="0" marL="0">
              <a:lnSpc>
                <a:spcPts val="3300"/>
              </a:lnSpc>
              <a:spcBef>
                <a:spcPts val="2200"/>
              </a:spcBef>
              <a:buNone/>
            </a:pPr>
            <a:r>
              <a:rPr lang="en-US" altLang="en-US" sz="2200" b="1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落实条件：</a:t>
            </a: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法律、税务、AML、银行及运营交接。</a:t>
            </a:r>
            <a:endParaRPr lang="en-US" sz="2200" dirty="0"/>
          </a:p>
        </p:txBody>
      </p:sp>
      <p:sp>
        <p:nvSpPr>
          <p:cNvPr id="7" name="decision-shape-6"/>
          <p:cNvSpPr/>
          <p:nvPr/>
        </p:nvSpPr>
        <p:spPr>
          <a:xfrm>
            <a:off x="9588500" y="2692400"/>
            <a:ext cx="9144" cy="4953000"/>
          </a:xfrm>
          <a:prstGeom prst="line">
            <a:avLst/>
          </a:prstGeom>
          <a:ln w="12700">
            <a:solidFill>
              <a:srgbClr val="C19B6C"/>
            </a:solidFill>
            <a:prstDash val="solid"/>
          </a:ln>
        </p:spPr>
      </p:sp>
      <p:pic>
        <p:nvPicPr>
          <p:cNvPr id="8" name="decision-image-7" descr="preencoded.png">    </p:cNvPr>
          <p:cNvPicPr>
            <a:picLocks noChangeAspect="1"/>
          </p:cNvPicPr>
          <p:nvPr/>
        </p:nvPicPr>
        <p:blipFill>
          <a:blip r:embed="rId2"/>
          <a:srcRect l="0" r="0" t="877" b="877"/>
          <a:stretch/>
        </p:blipFill>
        <p:spPr>
          <a:xfrm>
            <a:off x="10096500" y="2768600"/>
            <a:ext cx="965200" cy="1270000"/>
          </a:xfrm>
          <a:prstGeom prst="rect">
            <a:avLst/>
          </a:prstGeom>
        </p:spPr>
      </p:pic>
      <p:sp>
        <p:nvSpPr>
          <p:cNvPr id="9" name="decision-text-8"/>
          <p:cNvSpPr/>
          <p:nvPr/>
        </p:nvSpPr>
        <p:spPr>
          <a:xfrm>
            <a:off x="11379200" y="2857500"/>
            <a:ext cx="431800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200" b="1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唐上永（唐生）</a:t>
            </a:r>
            <a:endParaRPr lang="en-US" sz="2200" dirty="0"/>
          </a:p>
          <a:p>
            <a:pPr algn="l" indent="0" marL="0"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业务经理 · 专业讲解</a:t>
            </a:r>
            <a:endParaRPr lang="en-US" sz="2200" dirty="0"/>
          </a:p>
        </p:txBody>
      </p:sp>
      <p:sp>
        <p:nvSpPr>
          <p:cNvPr id="10" name="decision-text-9"/>
          <p:cNvSpPr/>
          <p:nvPr/>
        </p:nvSpPr>
        <p:spPr>
          <a:xfrm>
            <a:off x="10096500" y="4508500"/>
            <a:ext cx="5651500" cy="29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仁港永胜（香港）有限公司</a:t>
            </a:r>
            <a:endParaRPr lang="en-US" sz="2200" dirty="0"/>
          </a:p>
          <a:p>
            <a:pPr algn="l" indent="0" marL="0">
              <a:lnSpc>
                <a:spcPts val="3300"/>
              </a:lnSpc>
              <a:spcBef>
                <a:spcPts val="1600"/>
              </a:spcBef>
              <a:buNone/>
            </a:pPr>
            <a:r>
              <a:rPr lang="en-US" altLang="en-US" sz="2200" b="1" u="sng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lpf-hk.com</a:t>
            </a:r>
            <a:endParaRPr lang="en-US" sz="2200" dirty="0"/>
          </a:p>
          <a:p>
            <a:pPr algn="l" indent="0" marL="0">
              <a:lnSpc>
                <a:spcPts val="3300"/>
              </a:lnSpc>
              <a:spcBef>
                <a:spcPts val="1200"/>
              </a:spcBef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香港 +852 3050 1899</a:t>
            </a:r>
            <a:endParaRPr lang="en-US" sz="22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 +86 159 2000 2080</a:t>
            </a:r>
            <a:endParaRPr lang="en-US" sz="22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200" u="sng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WhatsApp +852 9298 4213</a:t>
            </a:r>
            <a:endParaRPr lang="en-US" sz="22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altLang="en-US" sz="22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Drew@sfc8.com</a:t>
            </a:r>
            <a:endParaRPr lang="en-US" sz="2200" dirty="0"/>
          </a:p>
        </p:txBody>
      </p:sp>
      <p:sp>
        <p:nvSpPr>
          <p:cNvPr id="11" name="decision-text-10"/>
          <p:cNvSpPr/>
          <p:nvPr/>
        </p:nvSpPr>
        <p:spPr>
          <a:xfrm>
            <a:off x="508000" y="6477000"/>
            <a:ext cx="83820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altLang="en-US" sz="1400" u="sng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官方原文：公司注册处LPF常见问题</a:t>
            </a:r>
            <a:endParaRPr 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altLang="en-US" sz="1400" u="sng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CR指定表格</a:t>
            </a:r>
            <a:r>
              <a:rPr lang="en-US" altLang="en-US" sz="14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SFC许可</a:t>
            </a:r>
            <a:r>
              <a:rPr lang="en-US" altLang="en-US" sz="14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</a:t>
            </a:r>
            <a:r>
              <a:rPr lang="en-US" altLang="en-US" sz="1400" u="sng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IRD LPF资料</a:t>
            </a:r>
            <a:endParaRPr lang="en-US" sz="1400" dirty="0"/>
          </a:p>
          <a:p>
            <a:pPr algn="l" indent="0" marL="0">
              <a:lnSpc>
                <a:spcPts val="2100"/>
              </a:lnSpc>
              <a:spcBef>
                <a:spcPts val="1200"/>
              </a:spcBef>
              <a:buNone/>
            </a:pPr>
            <a:r>
              <a:rPr lang="en-US" altLang="en-US" sz="14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资料核实：2026年10月21日。以申请时官方原文为准。</a:t>
            </a:r>
            <a:endParaRPr lang="en-US" sz="1400" dirty="0"/>
          </a:p>
        </p:txBody>
      </p:sp>
      <p:sp>
        <p:nvSpPr>
          <p:cNvPr id="12" name="decision-text-11"/>
          <p:cNvSpPr/>
          <p:nvPr/>
        </p:nvSpPr>
        <p:spPr>
          <a:xfrm>
            <a:off x="508000" y="8267700"/>
            <a:ext cx="14097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9F8F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一般汇报资料，不构成法律、税务或投资建议，不保证登记、牌照、开户或交割结果。</a:t>
            </a:r>
            <a:endParaRPr lang="en-US" sz="1400" dirty="0"/>
          </a:p>
        </p:txBody>
      </p:sp>
      <p:sp>
        <p:nvSpPr>
          <p:cNvPr id="13" name="decision-text-12"/>
          <p:cNvSpPr/>
          <p:nvPr/>
        </p:nvSpPr>
        <p:spPr>
          <a:xfrm>
            <a:off x="14986000" y="8458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C19B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/ 12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香港LPF注册与收购转让汇报｜仁港永胜唐生</dc:title>
  <dc:subject>香港LPF注册与收购转让汇报｜仁港永胜唐生</dc:subject>
  <dc:creator>Manus</dc:creator>
  <cp:lastModifiedBy>Manus</cp:lastModifiedBy>
  <cp:revision>1</cp:revision>
  <dcterms:created xsi:type="dcterms:W3CDTF">2026-10-21T03:09:06Z</dcterms:created>
  <dcterms:modified xsi:type="dcterms:W3CDTF">2026-10-21T03:09:06Z</dcterms:modified>
</cp:coreProperties>
</file>